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y="5143500" cx="9144000"/>
  <p:notesSz cx="6858000" cy="9144000"/>
  <p:embeddedFontLst>
    <p:embeddedFont>
      <p:font typeface="Helvetica Neue"/>
      <p:regular r:id="rId55"/>
      <p:bold r:id="rId56"/>
      <p:italic r:id="rId57"/>
      <p:boldItalic r:id="rId58"/>
    </p:embeddedFont>
    <p:embeddedFont>
      <p:font typeface="Helvetica Neue Light"/>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D6BD53F-DF48-4892-8D29-3CAF124EB510}">
  <a:tblStyle styleId="{2D6BD53F-DF48-4892-8D29-3CAF124EB51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HelveticaNeueLight-boldItalic.fntdata"/><Relationship Id="rId61" Type="http://schemas.openxmlformats.org/officeDocument/2006/relationships/font" Target="fonts/HelveticaNeueLight-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HelveticaNeueLight-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HelveticaNeue-regular.fntdata"/><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HelveticaNeue-italic.fntdata"/><Relationship Id="rId12" Type="http://schemas.openxmlformats.org/officeDocument/2006/relationships/slide" Target="slides/slide5.xml"/><Relationship Id="rId56" Type="http://schemas.openxmlformats.org/officeDocument/2006/relationships/font" Target="fonts/HelveticaNeue-bold.fntdata"/><Relationship Id="rId15" Type="http://schemas.openxmlformats.org/officeDocument/2006/relationships/slide" Target="slides/slide8.xml"/><Relationship Id="rId59" Type="http://schemas.openxmlformats.org/officeDocument/2006/relationships/font" Target="fonts/HelveticaNeueLight-regular.fntdata"/><Relationship Id="rId14" Type="http://schemas.openxmlformats.org/officeDocument/2006/relationships/slide" Target="slides/slide7.xml"/><Relationship Id="rId58" Type="http://schemas.openxmlformats.org/officeDocument/2006/relationships/font" Target="fonts/HelveticaNeue-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9" name="Google Shape;12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1" name="Google Shape;26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9" name="Google Shape;13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4" name="Google Shape;27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3" name="Google Shape;14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2" name="Google Shape;15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6" name="Google Shape;86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60" name="Google Shape;16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與副標題" showMasterSp="0" type="title">
  <p:cSld name="TITLE">
    <p:spTree>
      <p:nvGrpSpPr>
        <p:cNvPr id="16" name="Shape 16"/>
        <p:cNvGrpSpPr/>
        <p:nvPr/>
      </p:nvGrpSpPr>
      <p:grpSpPr>
        <a:xfrm>
          <a:off x="0" y="0"/>
          <a:ext cx="0" cy="0"/>
          <a:chOff x="0" y="0"/>
          <a:chExt cx="0" cy="0"/>
        </a:xfrm>
      </p:grpSpPr>
      <p:sp>
        <p:nvSpPr>
          <p:cNvPr id="17" name="Google Shape;17;p2"/>
          <p:cNvSpPr txBox="1"/>
          <p:nvPr>
            <p:ph type="title"/>
          </p:nvPr>
        </p:nvSpPr>
        <p:spPr>
          <a:xfrm>
            <a:off x="1812726" y="1079647"/>
            <a:ext cx="5518500" cy="1741200"/>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1A1A1A"/>
              </a:buClr>
              <a:buSzPts val="4200"/>
              <a:buFont typeface="Arial"/>
              <a:buNone/>
              <a:defRPr b="0" i="0" sz="42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8" name="Google Shape;18;p2"/>
          <p:cNvSpPr txBox="1"/>
          <p:nvPr>
            <p:ph idx="1" type="body"/>
          </p:nvPr>
        </p:nvSpPr>
        <p:spPr>
          <a:xfrm>
            <a:off x="1812726" y="2874514"/>
            <a:ext cx="5518500" cy="596100"/>
          </a:xfrm>
          <a:prstGeom prst="rect">
            <a:avLst/>
          </a:prstGeom>
          <a:noFill/>
          <a:ln>
            <a:noFill/>
          </a:ln>
        </p:spPr>
        <p:txBody>
          <a:bodyPr anchorCtr="0" anchor="t" bIns="26775" lIns="26775" spcFirstLastPara="1" rIns="26775" wrap="square" tIns="26775">
            <a:noAutofit/>
          </a:bodyPr>
          <a:lstStyle>
            <a:lvl1pPr indent="-228600" lvl="0" marL="4572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9" name="Google Shape;19;p2"/>
          <p:cNvSpPr/>
          <p:nvPr/>
        </p:nvSpPr>
        <p:spPr>
          <a:xfrm>
            <a:off x="-64368" y="-31180"/>
            <a:ext cx="9272700" cy="1519200"/>
          </a:xfrm>
          <a:prstGeom prst="rect">
            <a:avLst/>
          </a:prstGeom>
          <a:solidFill>
            <a:srgbClr val="56BAD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pic>
        <p:nvPicPr>
          <p:cNvPr descr="影像" id="20" name="Google Shape;20;p2"/>
          <p:cNvPicPr preferRelativeResize="0"/>
          <p:nvPr/>
        </p:nvPicPr>
        <p:blipFill rotWithShape="1">
          <a:blip r:embed="rId2">
            <a:alphaModFix/>
          </a:blip>
          <a:srcRect b="31510" l="0" r="0" t="0"/>
          <a:stretch/>
        </p:blipFill>
        <p:spPr>
          <a:xfrm>
            <a:off x="6438263" y="131823"/>
            <a:ext cx="2715223" cy="1356080"/>
          </a:xfrm>
          <a:prstGeom prst="rect">
            <a:avLst/>
          </a:prstGeom>
          <a:noFill/>
          <a:ln>
            <a:noFill/>
          </a:ln>
        </p:spPr>
      </p:pic>
      <p:pic>
        <p:nvPicPr>
          <p:cNvPr descr="影像" id="21" name="Google Shape;21;p2"/>
          <p:cNvPicPr preferRelativeResize="0"/>
          <p:nvPr/>
        </p:nvPicPr>
        <p:blipFill rotWithShape="1">
          <a:blip r:embed="rId3">
            <a:alphaModFix/>
          </a:blip>
          <a:srcRect b="0" l="0" r="0" t="0"/>
          <a:stretch/>
        </p:blipFill>
        <p:spPr>
          <a:xfrm>
            <a:off x="-41394" y="531591"/>
            <a:ext cx="1998515" cy="956300"/>
          </a:xfrm>
          <a:prstGeom prst="rect">
            <a:avLst/>
          </a:prstGeom>
          <a:noFill/>
          <a:ln>
            <a:noFill/>
          </a:ln>
        </p:spPr>
      </p:pic>
      <p:pic>
        <p:nvPicPr>
          <p:cNvPr descr="影像" id="22" name="Google Shape;22;p2"/>
          <p:cNvPicPr preferRelativeResize="0"/>
          <p:nvPr/>
        </p:nvPicPr>
        <p:blipFill rotWithShape="1">
          <a:blip r:embed="rId4">
            <a:alphaModFix/>
          </a:blip>
          <a:srcRect b="0" l="0" r="0" t="0"/>
          <a:stretch/>
        </p:blipFill>
        <p:spPr>
          <a:xfrm>
            <a:off x="133305" y="106283"/>
            <a:ext cx="1787485" cy="236117"/>
          </a:xfrm>
          <a:prstGeom prst="rect">
            <a:avLst/>
          </a:prstGeom>
          <a:noFill/>
          <a:ln>
            <a:noFill/>
          </a:ln>
        </p:spPr>
      </p:pic>
      <p:pic>
        <p:nvPicPr>
          <p:cNvPr descr="影像" id="23" name="Google Shape;23;p2"/>
          <p:cNvPicPr preferRelativeResize="0"/>
          <p:nvPr/>
        </p:nvPicPr>
        <p:blipFill rotWithShape="1">
          <a:blip r:embed="rId5">
            <a:alphaModFix/>
          </a:blip>
          <a:srcRect b="0" l="0" r="0" t="0"/>
          <a:stretch/>
        </p:blipFill>
        <p:spPr>
          <a:xfrm>
            <a:off x="5892910" y="1022686"/>
            <a:ext cx="406180" cy="250153"/>
          </a:xfrm>
          <a:prstGeom prst="rect">
            <a:avLst/>
          </a:prstGeom>
          <a:noFill/>
          <a:ln>
            <a:noFill/>
          </a:ln>
        </p:spPr>
      </p:pic>
      <p:sp>
        <p:nvSpPr>
          <p:cNvPr id="24" name="Google Shape;24;p2"/>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 一頁三張" showMasterSp="0">
  <p:cSld name="照片 - 一頁三張">
    <p:spTree>
      <p:nvGrpSpPr>
        <p:cNvPr id="72" name="Shape 72"/>
        <p:cNvGrpSpPr/>
        <p:nvPr/>
      </p:nvGrpSpPr>
      <p:grpSpPr>
        <a:xfrm>
          <a:off x="0" y="0"/>
          <a:ext cx="0" cy="0"/>
          <a:chOff x="0" y="0"/>
          <a:chExt cx="0" cy="0"/>
        </a:xfrm>
      </p:grpSpPr>
      <p:sp>
        <p:nvSpPr>
          <p:cNvPr id="73" name="Google Shape;73;p11"/>
          <p:cNvSpPr/>
          <p:nvPr>
            <p:ph idx="2" type="pic"/>
          </p:nvPr>
        </p:nvSpPr>
        <p:spPr>
          <a:xfrm>
            <a:off x="4685854" y="2685604"/>
            <a:ext cx="2812800" cy="1989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4" name="Google Shape;74;p11"/>
          <p:cNvSpPr/>
          <p:nvPr>
            <p:ph idx="3" type="pic"/>
          </p:nvPr>
        </p:nvSpPr>
        <p:spPr>
          <a:xfrm>
            <a:off x="4685854" y="468808"/>
            <a:ext cx="2812800" cy="1989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5" name="Google Shape;75;p11"/>
          <p:cNvSpPr/>
          <p:nvPr>
            <p:ph idx="4" type="pic"/>
          </p:nvPr>
        </p:nvSpPr>
        <p:spPr>
          <a:xfrm>
            <a:off x="1645295" y="468808"/>
            <a:ext cx="2812800" cy="420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6" name="Google Shape;76;p11"/>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showMasterSp="0">
  <p:cSld name="照片">
    <p:spTree>
      <p:nvGrpSpPr>
        <p:cNvPr id="77" name="Shape 77"/>
        <p:cNvGrpSpPr/>
        <p:nvPr/>
      </p:nvGrpSpPr>
      <p:grpSpPr>
        <a:xfrm>
          <a:off x="0" y="0"/>
          <a:ext cx="0" cy="0"/>
          <a:chOff x="0" y="0"/>
          <a:chExt cx="0" cy="0"/>
        </a:xfrm>
      </p:grpSpPr>
      <p:sp>
        <p:nvSpPr>
          <p:cNvPr id="78" name="Google Shape;78;p12"/>
          <p:cNvSpPr/>
          <p:nvPr>
            <p:ph idx="2" type="pic"/>
          </p:nvPr>
        </p:nvSpPr>
        <p:spPr>
          <a:xfrm>
            <a:off x="1143000" y="0"/>
            <a:ext cx="6858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9" name="Google Shape;79;p12"/>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showMasterSp="0">
  <p:cSld name="空白">
    <p:spTree>
      <p:nvGrpSpPr>
        <p:cNvPr id="80" name="Shape 80"/>
        <p:cNvGrpSpPr/>
        <p:nvPr/>
      </p:nvGrpSpPr>
      <p:grpSpPr>
        <a:xfrm>
          <a:off x="0" y="0"/>
          <a:ext cx="0" cy="0"/>
          <a:chOff x="0" y="0"/>
          <a:chExt cx="0" cy="0"/>
        </a:xfrm>
      </p:grpSpPr>
      <p:sp>
        <p:nvSpPr>
          <p:cNvPr id="81" name="Google Shape;81;p13"/>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sp>
        <p:nvSpPr>
          <p:cNvPr id="87" name="Google Shape;87;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8" name="Google Shape;88;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9" name="Google Shape;8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0" name="Shape 90"/>
        <p:cNvGrpSpPr/>
        <p:nvPr/>
      </p:nvGrpSpPr>
      <p:grpSpPr>
        <a:xfrm>
          <a:off x="0" y="0"/>
          <a:ext cx="0" cy="0"/>
          <a:chOff x="0" y="0"/>
          <a:chExt cx="0" cy="0"/>
        </a:xfrm>
      </p:grpSpPr>
      <p:sp>
        <p:nvSpPr>
          <p:cNvPr id="91" name="Google Shape;91;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2" name="Google Shape;9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5" name="Google Shape;95;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6" name="Google Shape;9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9" name="Google Shape;99;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00" name="Google Shape;100;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01" name="Google Shape;10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4" name="Google Shape;10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7" name="Google Shape;107;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08" name="Google Shape;10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 name="Shape 109"/>
        <p:cNvGrpSpPr/>
        <p:nvPr/>
      </p:nvGrpSpPr>
      <p:grpSpPr>
        <a:xfrm>
          <a:off x="0" y="0"/>
          <a:ext cx="0" cy="0"/>
          <a:chOff x="0" y="0"/>
          <a:chExt cx="0" cy="0"/>
        </a:xfrm>
      </p:grpSpPr>
      <p:sp>
        <p:nvSpPr>
          <p:cNvPr id="110" name="Google Shape;110;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11" name="Google Shape;11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名言語錄" showMasterSp="0" type="tx">
  <p:cSld name="TITLE_AND_BODY">
    <p:spTree>
      <p:nvGrpSpPr>
        <p:cNvPr id="25" name="Shape 25"/>
        <p:cNvGrpSpPr/>
        <p:nvPr/>
      </p:nvGrpSpPr>
      <p:grpSpPr>
        <a:xfrm>
          <a:off x="0" y="0"/>
          <a:ext cx="0" cy="0"/>
          <a:chOff x="0" y="0"/>
          <a:chExt cx="0" cy="0"/>
        </a:xfrm>
      </p:grpSpPr>
      <p:sp>
        <p:nvSpPr>
          <p:cNvPr id="26" name="Google Shape;26;p3"/>
          <p:cNvSpPr txBox="1"/>
          <p:nvPr/>
        </p:nvSpPr>
        <p:spPr>
          <a:xfrm>
            <a:off x="3980920" y="4286250"/>
            <a:ext cx="1182300" cy="214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zh-TW" sz="1000" u="none" cap="none" strike="noStrike">
                <a:solidFill>
                  <a:srgbClr val="000000"/>
                </a:solidFill>
                <a:latin typeface="Arial"/>
                <a:ea typeface="Arial"/>
                <a:cs typeface="Arial"/>
                <a:sym typeface="Arial"/>
              </a:rPr>
              <a:t>–</a:t>
            </a:r>
            <a:r>
              <a:rPr b="0" i="0" lang="zh-TW" sz="800" u="none" cap="none" strike="noStrike">
                <a:solidFill>
                  <a:srgbClr val="000000"/>
                </a:solidFill>
                <a:latin typeface="Arial"/>
                <a:ea typeface="Arial"/>
                <a:cs typeface="Arial"/>
                <a:sym typeface="Arial"/>
              </a:rPr>
              <a:t> </a:t>
            </a:r>
            <a:r>
              <a:rPr b="0" i="0" lang="zh-TW" sz="1000" u="none" cap="none" strike="noStrike">
                <a:solidFill>
                  <a:srgbClr val="000000"/>
                </a:solidFill>
                <a:latin typeface="Arial"/>
                <a:ea typeface="Arial"/>
                <a:cs typeface="Arial"/>
                <a:sym typeface="Arial"/>
              </a:rPr>
              <a:t>台灣人工智慧學校</a:t>
            </a:r>
            <a:endParaRPr b="0" i="0" sz="500" u="none" cap="none" strike="noStrike">
              <a:solidFill>
                <a:srgbClr val="000000"/>
              </a:solidFill>
              <a:latin typeface="Arial"/>
              <a:ea typeface="Arial"/>
              <a:cs typeface="Arial"/>
              <a:sym typeface="Arial"/>
            </a:endParaRPr>
          </a:p>
        </p:txBody>
      </p:sp>
      <p:sp>
        <p:nvSpPr>
          <p:cNvPr id="27" name="Google Shape;27;p3"/>
          <p:cNvSpPr txBox="1"/>
          <p:nvPr/>
        </p:nvSpPr>
        <p:spPr>
          <a:xfrm>
            <a:off x="2242626" y="1332944"/>
            <a:ext cx="4658700" cy="1842600"/>
          </a:xfrm>
          <a:prstGeom prst="rect">
            <a:avLst/>
          </a:prstGeom>
          <a:noFill/>
          <a:ln>
            <a:noFill/>
          </a:ln>
        </p:spPr>
        <p:txBody>
          <a:bodyPr anchorCtr="0" anchor="ctr" bIns="19050" lIns="19050" spcFirstLastPara="1" rIns="19050" wrap="square" tIns="19050">
            <a:noAutofit/>
          </a:bodyPr>
          <a:lstStyle/>
          <a:p>
            <a:pPr indent="0" lvl="0" marL="0" marR="0" rtl="0" algn="ctr">
              <a:lnSpc>
                <a:spcPct val="15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「版權聲明頁」</a:t>
            </a:r>
            <a:endParaRPr b="0" i="0" sz="5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300"/>
              <a:buFont typeface="Arial"/>
              <a:buNone/>
            </a:pPr>
            <a:r>
              <a:rPr b="0" i="0" lang="zh-TW" sz="1300" u="none" cap="none" strike="noStrike">
                <a:solidFill>
                  <a:srgbClr val="000000"/>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500" u="none" cap="none" strike="noStrike">
              <a:solidFill>
                <a:srgbClr val="000000"/>
              </a:solidFill>
              <a:latin typeface="Arial"/>
              <a:ea typeface="Arial"/>
              <a:cs typeface="Arial"/>
              <a:sym typeface="Arial"/>
            </a:endParaRPr>
          </a:p>
        </p:txBody>
      </p:sp>
      <p:pic>
        <p:nvPicPr>
          <p:cNvPr descr="影像" id="28" name="Google Shape;28;p3"/>
          <p:cNvPicPr preferRelativeResize="0"/>
          <p:nvPr/>
        </p:nvPicPr>
        <p:blipFill rotWithShape="1">
          <a:blip r:embed="rId2">
            <a:alphaModFix amt="2990"/>
          </a:blip>
          <a:srcRect b="0" l="0" r="0" t="0"/>
          <a:stretch/>
        </p:blipFill>
        <p:spPr>
          <a:xfrm>
            <a:off x="2583634" y="852711"/>
            <a:ext cx="3976664" cy="3438073"/>
          </a:xfrm>
          <a:prstGeom prst="rect">
            <a:avLst/>
          </a:prstGeom>
          <a:noFill/>
          <a:ln>
            <a:noFill/>
          </a:ln>
        </p:spPr>
      </p:pic>
      <p:sp>
        <p:nvSpPr>
          <p:cNvPr id="29" name="Google Shape;29;p3"/>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2" name="Shape 112"/>
        <p:cNvGrpSpPr/>
        <p:nvPr/>
      </p:nvGrpSpPr>
      <p:grpSpPr>
        <a:xfrm>
          <a:off x="0" y="0"/>
          <a:ext cx="0" cy="0"/>
          <a:chOff x="0" y="0"/>
          <a:chExt cx="0" cy="0"/>
        </a:xfrm>
      </p:grpSpPr>
      <p:sp>
        <p:nvSpPr>
          <p:cNvPr id="113" name="Google Shape;113;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5" name="Google Shape;115;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6" name="Google Shape;116;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17" name="Google Shape;11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8" name="Shape 118"/>
        <p:cNvGrpSpPr/>
        <p:nvPr/>
      </p:nvGrpSpPr>
      <p:grpSpPr>
        <a:xfrm>
          <a:off x="0" y="0"/>
          <a:ext cx="0" cy="0"/>
          <a:chOff x="0" y="0"/>
          <a:chExt cx="0" cy="0"/>
        </a:xfrm>
      </p:grpSpPr>
      <p:sp>
        <p:nvSpPr>
          <p:cNvPr id="119" name="Google Shape;119;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0" name="Google Shape;12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1" name="Shape 121"/>
        <p:cNvGrpSpPr/>
        <p:nvPr/>
      </p:nvGrpSpPr>
      <p:grpSpPr>
        <a:xfrm>
          <a:off x="0" y="0"/>
          <a:ext cx="0" cy="0"/>
          <a:chOff x="0" y="0"/>
          <a:chExt cx="0" cy="0"/>
        </a:xfrm>
      </p:grpSpPr>
      <p:sp>
        <p:nvSpPr>
          <p:cNvPr id="122" name="Google Shape;122;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3" name="Google Shape;123;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24" name="Google Shape;12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項目符號" showMasterSp="0">
  <p:cSld name="項目符號">
    <p:spTree>
      <p:nvGrpSpPr>
        <p:cNvPr id="30" name="Shape 30"/>
        <p:cNvGrpSpPr/>
        <p:nvPr/>
      </p:nvGrpSpPr>
      <p:grpSpPr>
        <a:xfrm>
          <a:off x="0" y="0"/>
          <a:ext cx="0" cy="0"/>
          <a:chOff x="0" y="0"/>
          <a:chExt cx="0" cy="0"/>
        </a:xfrm>
      </p:grpSpPr>
      <p:sp>
        <p:nvSpPr>
          <p:cNvPr id="31" name="Google Shape;31;p4"/>
          <p:cNvSpPr txBox="1"/>
          <p:nvPr>
            <p:ph idx="1" type="body"/>
          </p:nvPr>
        </p:nvSpPr>
        <p:spPr>
          <a:xfrm>
            <a:off x="1645295" y="669726"/>
            <a:ext cx="5853300" cy="3804000"/>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pic>
        <p:nvPicPr>
          <p:cNvPr descr="影像" id="32" name="Google Shape;32;p4"/>
          <p:cNvPicPr preferRelativeResize="0"/>
          <p:nvPr/>
        </p:nvPicPr>
        <p:blipFill rotWithShape="1">
          <a:blip r:embed="rId2">
            <a:alphaModFix amt="18340"/>
          </a:blip>
          <a:srcRect b="0" l="0" r="0" t="0"/>
          <a:stretch/>
        </p:blipFill>
        <p:spPr>
          <a:xfrm>
            <a:off x="7631260" y="4869421"/>
            <a:ext cx="1461636" cy="193074"/>
          </a:xfrm>
          <a:prstGeom prst="rect">
            <a:avLst/>
          </a:prstGeom>
          <a:noFill/>
          <a:ln>
            <a:noFill/>
          </a:ln>
        </p:spPr>
      </p:pic>
      <p:sp>
        <p:nvSpPr>
          <p:cNvPr id="33" name="Google Shape;33;p4"/>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與項目符號" showMasterSp="0">
  <p:cSld name="大標題與項目符號">
    <p:spTree>
      <p:nvGrpSpPr>
        <p:cNvPr id="34" name="Shape 34"/>
        <p:cNvGrpSpPr/>
        <p:nvPr/>
      </p:nvGrpSpPr>
      <p:grpSpPr>
        <a:xfrm>
          <a:off x="0" y="0"/>
          <a:ext cx="0" cy="0"/>
          <a:chOff x="0" y="0"/>
          <a:chExt cx="0" cy="0"/>
        </a:xfrm>
      </p:grpSpPr>
      <p:sp>
        <p:nvSpPr>
          <p:cNvPr id="35" name="Google Shape;35;p5"/>
          <p:cNvSpPr txBox="1"/>
          <p:nvPr>
            <p:ph type="title"/>
          </p:nvPr>
        </p:nvSpPr>
        <p:spPr>
          <a:xfrm>
            <a:off x="471488" y="214313"/>
            <a:ext cx="5853300" cy="5667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36" name="Google Shape;36;p5"/>
          <p:cNvSpPr txBox="1"/>
          <p:nvPr>
            <p:ph idx="1" type="body"/>
          </p:nvPr>
        </p:nvSpPr>
        <p:spPr>
          <a:xfrm>
            <a:off x="1645295" y="1366242"/>
            <a:ext cx="5853300" cy="3315000"/>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grpSp>
        <p:nvGrpSpPr>
          <p:cNvPr id="37" name="Google Shape;37;p5"/>
          <p:cNvGrpSpPr/>
          <p:nvPr/>
        </p:nvGrpSpPr>
        <p:grpSpPr>
          <a:xfrm>
            <a:off x="-17450" y="5084396"/>
            <a:ext cx="9178922" cy="59063"/>
            <a:chOff x="0" y="0"/>
            <a:chExt cx="24477125" cy="157500"/>
          </a:xfrm>
        </p:grpSpPr>
        <p:sp>
          <p:nvSpPr>
            <p:cNvPr id="38" name="Google Shape;38;p5"/>
            <p:cNvSpPr/>
            <p:nvPr/>
          </p:nvSpPr>
          <p:spPr>
            <a:xfrm>
              <a:off x="0" y="0"/>
              <a:ext cx="7363500" cy="1575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39" name="Google Shape;39;p5"/>
            <p:cNvSpPr/>
            <p:nvPr/>
          </p:nvSpPr>
          <p:spPr>
            <a:xfrm>
              <a:off x="7324707" y="0"/>
              <a:ext cx="9827700" cy="1575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40" name="Google Shape;40;p5"/>
            <p:cNvSpPr/>
            <p:nvPr/>
          </p:nvSpPr>
          <p:spPr>
            <a:xfrm>
              <a:off x="17114825" y="0"/>
              <a:ext cx="7362300" cy="1575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pic>
        <p:nvPicPr>
          <p:cNvPr descr="影像" id="41" name="Google Shape;41;p5"/>
          <p:cNvPicPr preferRelativeResize="0"/>
          <p:nvPr/>
        </p:nvPicPr>
        <p:blipFill rotWithShape="1">
          <a:blip r:embed="rId2">
            <a:alphaModFix/>
          </a:blip>
          <a:srcRect b="0" l="0" r="0" t="0"/>
          <a:stretch/>
        </p:blipFill>
        <p:spPr>
          <a:xfrm>
            <a:off x="-41394" y="4351927"/>
            <a:ext cx="1544781" cy="739186"/>
          </a:xfrm>
          <a:prstGeom prst="rect">
            <a:avLst/>
          </a:prstGeom>
          <a:noFill/>
          <a:ln>
            <a:noFill/>
          </a:ln>
        </p:spPr>
      </p:pic>
      <p:cxnSp>
        <p:nvCxnSpPr>
          <p:cNvPr id="42" name="Google Shape;42;p5"/>
          <p:cNvCxnSpPr/>
          <p:nvPr/>
        </p:nvCxnSpPr>
        <p:spPr>
          <a:xfrm>
            <a:off x="450856" y="754224"/>
            <a:ext cx="8228100" cy="0"/>
          </a:xfrm>
          <a:prstGeom prst="straightConnector1">
            <a:avLst/>
          </a:prstGeom>
          <a:noFill/>
          <a:ln cap="flat" cmpd="sng" w="25400">
            <a:solidFill>
              <a:srgbClr val="262627"/>
            </a:solidFill>
            <a:prstDash val="solid"/>
            <a:miter lim="400000"/>
            <a:headEnd len="sm" w="sm" type="none"/>
            <a:tailEnd len="med" w="med" type="oval"/>
          </a:ln>
        </p:spPr>
      </p:cxnSp>
      <p:pic>
        <p:nvPicPr>
          <p:cNvPr descr="影像" id="43" name="Google Shape;43;p5"/>
          <p:cNvPicPr preferRelativeResize="0"/>
          <p:nvPr/>
        </p:nvPicPr>
        <p:blipFill rotWithShape="1">
          <a:blip r:embed="rId3">
            <a:alphaModFix amt="18340"/>
          </a:blip>
          <a:srcRect b="0" l="0" r="0" t="0"/>
          <a:stretch/>
        </p:blipFill>
        <p:spPr>
          <a:xfrm>
            <a:off x="7631260" y="4869421"/>
            <a:ext cx="1461636" cy="193074"/>
          </a:xfrm>
          <a:prstGeom prst="rect">
            <a:avLst/>
          </a:prstGeom>
          <a:noFill/>
          <a:ln>
            <a:noFill/>
          </a:ln>
        </p:spPr>
      </p:pic>
      <p:sp>
        <p:nvSpPr>
          <p:cNvPr id="44" name="Google Shape;44;p5"/>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 - 中央" showMasterSp="0">
  <p:cSld name="大標題 - 中央">
    <p:spTree>
      <p:nvGrpSpPr>
        <p:cNvPr id="45" name="Shape 45"/>
        <p:cNvGrpSpPr/>
        <p:nvPr/>
      </p:nvGrpSpPr>
      <p:grpSpPr>
        <a:xfrm>
          <a:off x="0" y="0"/>
          <a:ext cx="0" cy="0"/>
          <a:chOff x="0" y="0"/>
          <a:chExt cx="0" cy="0"/>
        </a:xfrm>
      </p:grpSpPr>
      <p:sp>
        <p:nvSpPr>
          <p:cNvPr id="46" name="Google Shape;46;p6"/>
          <p:cNvSpPr txBox="1"/>
          <p:nvPr>
            <p:ph type="title"/>
          </p:nvPr>
        </p:nvSpPr>
        <p:spPr>
          <a:xfrm>
            <a:off x="1063838" y="2938204"/>
            <a:ext cx="5518500" cy="1741200"/>
          </a:xfrm>
          <a:prstGeom prst="rect">
            <a:avLst/>
          </a:prstGeom>
          <a:noFill/>
          <a:ln>
            <a:noFill/>
          </a:ln>
        </p:spPr>
        <p:txBody>
          <a:bodyPr anchorCtr="0" anchor="t" bIns="26775" lIns="26775" spcFirstLastPara="1" rIns="26775" wrap="square" tIns="26775">
            <a:noAutofit/>
          </a:bodyPr>
          <a:lstStyle>
            <a:lvl1pPr lvl="0" marR="0" algn="l">
              <a:lnSpc>
                <a:spcPct val="100000"/>
              </a:lnSpc>
              <a:spcBef>
                <a:spcPts val="0"/>
              </a:spcBef>
              <a:spcAft>
                <a:spcPts val="0"/>
              </a:spcAft>
              <a:buClr>
                <a:srgbClr val="56BADC"/>
              </a:buClr>
              <a:buSzPts val="4200"/>
              <a:buFont typeface="Arial"/>
              <a:buNone/>
              <a:defRPr b="0" i="0" sz="4200" u="none" cap="none" strike="noStrike">
                <a:solidFill>
                  <a:srgbClr val="56BADC"/>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47" name="Google Shape;47;p6"/>
          <p:cNvGrpSpPr/>
          <p:nvPr/>
        </p:nvGrpSpPr>
        <p:grpSpPr>
          <a:xfrm>
            <a:off x="1075372" y="2889512"/>
            <a:ext cx="6521640" cy="17325"/>
            <a:chOff x="0" y="0"/>
            <a:chExt cx="17391040" cy="46200"/>
          </a:xfrm>
        </p:grpSpPr>
        <p:sp>
          <p:nvSpPr>
            <p:cNvPr id="48" name="Google Shape;48;p6"/>
            <p:cNvSpPr/>
            <p:nvPr/>
          </p:nvSpPr>
          <p:spPr>
            <a:xfrm>
              <a:off x="0" y="0"/>
              <a:ext cx="5231700" cy="462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49" name="Google Shape;49;p6"/>
            <p:cNvSpPr/>
            <p:nvPr/>
          </p:nvSpPr>
          <p:spPr>
            <a:xfrm>
              <a:off x="5204271" y="0"/>
              <a:ext cx="6982500" cy="462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50" name="Google Shape;50;p6"/>
            <p:cNvSpPr/>
            <p:nvPr/>
          </p:nvSpPr>
          <p:spPr>
            <a:xfrm>
              <a:off x="12160240" y="0"/>
              <a:ext cx="5230800" cy="462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id="51" name="Google Shape;51;p6"/>
          <p:cNvSpPr txBox="1"/>
          <p:nvPr>
            <p:ph idx="1" type="body"/>
          </p:nvPr>
        </p:nvSpPr>
        <p:spPr>
          <a:xfrm>
            <a:off x="1120576" y="2262098"/>
            <a:ext cx="5518500" cy="5961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pic>
        <p:nvPicPr>
          <p:cNvPr descr="影像" id="52" name="Google Shape;52;p6"/>
          <p:cNvPicPr preferRelativeResize="0"/>
          <p:nvPr/>
        </p:nvPicPr>
        <p:blipFill rotWithShape="1">
          <a:blip r:embed="rId2">
            <a:alphaModFix amt="18340"/>
          </a:blip>
          <a:srcRect b="0" l="0" r="0" t="0"/>
          <a:stretch/>
        </p:blipFill>
        <p:spPr>
          <a:xfrm>
            <a:off x="7631260" y="4869421"/>
            <a:ext cx="1461636" cy="193074"/>
          </a:xfrm>
          <a:prstGeom prst="rect">
            <a:avLst/>
          </a:prstGeom>
          <a:noFill/>
          <a:ln>
            <a:noFill/>
          </a:ln>
        </p:spPr>
      </p:pic>
      <p:sp>
        <p:nvSpPr>
          <p:cNvPr id="53" name="Google Shape;53;p6"/>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 - 上方">
  <p:cSld name="大標題 - 上方">
    <p:spTree>
      <p:nvGrpSpPr>
        <p:cNvPr id="54" name="Shape 54"/>
        <p:cNvGrpSpPr/>
        <p:nvPr/>
      </p:nvGrpSpPr>
      <p:grpSpPr>
        <a:xfrm>
          <a:off x="0" y="0"/>
          <a:ext cx="0" cy="0"/>
          <a:chOff x="0" y="0"/>
          <a:chExt cx="0" cy="0"/>
        </a:xfrm>
      </p:grpSpPr>
      <p:sp>
        <p:nvSpPr>
          <p:cNvPr id="55" name="Google Shape;55;p7"/>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56" name="Google Shape;56;p7"/>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 直式" showMasterSp="0">
  <p:cSld name="照片 - 直式">
    <p:spTree>
      <p:nvGrpSpPr>
        <p:cNvPr id="57" name="Shape 57"/>
        <p:cNvGrpSpPr/>
        <p:nvPr/>
      </p:nvGrpSpPr>
      <p:grpSpPr>
        <a:xfrm>
          <a:off x="0" y="0"/>
          <a:ext cx="0" cy="0"/>
          <a:chOff x="0" y="0"/>
          <a:chExt cx="0" cy="0"/>
        </a:xfrm>
      </p:grpSpPr>
      <p:sp>
        <p:nvSpPr>
          <p:cNvPr id="58" name="Google Shape;58;p8"/>
          <p:cNvSpPr/>
          <p:nvPr>
            <p:ph idx="2" type="pic"/>
          </p:nvPr>
        </p:nvSpPr>
        <p:spPr>
          <a:xfrm>
            <a:off x="4685854" y="334863"/>
            <a:ext cx="2812800" cy="43332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59" name="Google Shape;59;p8"/>
          <p:cNvSpPr txBox="1"/>
          <p:nvPr>
            <p:ph type="title"/>
          </p:nvPr>
        </p:nvSpPr>
        <p:spPr>
          <a:xfrm>
            <a:off x="1645295" y="334863"/>
            <a:ext cx="2812800" cy="2103000"/>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60" name="Google Shape;60;p8"/>
          <p:cNvSpPr txBox="1"/>
          <p:nvPr>
            <p:ph idx="1" type="body"/>
          </p:nvPr>
        </p:nvSpPr>
        <p:spPr>
          <a:xfrm>
            <a:off x="1645295" y="2491383"/>
            <a:ext cx="2812800" cy="21699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61" name="Google Shape;61;p8"/>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 水平" showMasterSp="0">
  <p:cSld name="照片 - 水平">
    <p:spTree>
      <p:nvGrpSpPr>
        <p:cNvPr id="62" name="Shape 62"/>
        <p:cNvGrpSpPr/>
        <p:nvPr/>
      </p:nvGrpSpPr>
      <p:grpSpPr>
        <a:xfrm>
          <a:off x="0" y="0"/>
          <a:ext cx="0" cy="0"/>
          <a:chOff x="0" y="0"/>
          <a:chExt cx="0" cy="0"/>
        </a:xfrm>
      </p:grpSpPr>
      <p:sp>
        <p:nvSpPr>
          <p:cNvPr id="63" name="Google Shape;63;p9"/>
          <p:cNvSpPr/>
          <p:nvPr>
            <p:ph idx="2" type="pic"/>
          </p:nvPr>
        </p:nvSpPr>
        <p:spPr>
          <a:xfrm>
            <a:off x="2000250" y="354955"/>
            <a:ext cx="5143500" cy="31143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64" name="Google Shape;64;p9"/>
          <p:cNvSpPr txBox="1"/>
          <p:nvPr>
            <p:ph type="title"/>
          </p:nvPr>
        </p:nvSpPr>
        <p:spPr>
          <a:xfrm>
            <a:off x="1812726" y="3542854"/>
            <a:ext cx="5518500" cy="750000"/>
          </a:xfrm>
          <a:prstGeom prst="rect">
            <a:avLst/>
          </a:prstGeom>
          <a:noFill/>
          <a:ln>
            <a:noFill/>
          </a:ln>
        </p:spPr>
        <p:txBody>
          <a:bodyPr anchorCtr="0" anchor="b"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65" name="Google Shape;65;p9"/>
          <p:cNvSpPr txBox="1"/>
          <p:nvPr>
            <p:ph idx="1" type="body"/>
          </p:nvPr>
        </p:nvSpPr>
        <p:spPr>
          <a:xfrm>
            <a:off x="1812726" y="4299644"/>
            <a:ext cx="5518500" cy="5961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66" name="Google Shape;66;p9"/>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項目符號與照片" showMasterSp="0">
  <p:cSld name="大標題、項目符號與照片">
    <p:spTree>
      <p:nvGrpSpPr>
        <p:cNvPr id="67" name="Shape 67"/>
        <p:cNvGrpSpPr/>
        <p:nvPr/>
      </p:nvGrpSpPr>
      <p:grpSpPr>
        <a:xfrm>
          <a:off x="0" y="0"/>
          <a:ext cx="0" cy="0"/>
          <a:chOff x="0" y="0"/>
          <a:chExt cx="0" cy="0"/>
        </a:xfrm>
      </p:grpSpPr>
      <p:sp>
        <p:nvSpPr>
          <p:cNvPr id="68" name="Google Shape;68;p10"/>
          <p:cNvSpPr/>
          <p:nvPr>
            <p:ph idx="2" type="pic"/>
          </p:nvPr>
        </p:nvSpPr>
        <p:spPr>
          <a:xfrm>
            <a:off x="4685854" y="1366242"/>
            <a:ext cx="2812800" cy="3315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69" name="Google Shape;69;p10"/>
          <p:cNvSpPr txBox="1"/>
          <p:nvPr>
            <p:ph type="title"/>
          </p:nvPr>
        </p:nvSpPr>
        <p:spPr>
          <a:xfrm>
            <a:off x="1645295" y="133945"/>
            <a:ext cx="5853300" cy="11385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70" name="Google Shape;70;p10"/>
          <p:cNvSpPr txBox="1"/>
          <p:nvPr>
            <p:ph idx="1" type="body"/>
          </p:nvPr>
        </p:nvSpPr>
        <p:spPr>
          <a:xfrm>
            <a:off x="1645295" y="1366242"/>
            <a:ext cx="2812800" cy="3315000"/>
          </a:xfrm>
          <a:prstGeom prst="rect">
            <a:avLst/>
          </a:prstGeom>
          <a:noFill/>
          <a:ln>
            <a:noFill/>
          </a:ln>
        </p:spPr>
        <p:txBody>
          <a:bodyPr anchorCtr="0" anchor="ctr" bIns="26775" lIns="26775" spcFirstLastPara="1" rIns="26775" wrap="square" tIns="26775">
            <a:noAutofit/>
          </a:bodyPr>
          <a:lstStyle>
            <a:lvl1pPr indent="-361950" lvl="0" marL="4572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61950" lvl="1" marL="9144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61950" lvl="2" marL="13716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61950" lvl="3" marL="18288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61950" lvl="4" marL="22860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1" name="Google Shape;71;p10"/>
          <p:cNvSpPr txBox="1"/>
          <p:nvPr>
            <p:ph idx="12" type="sldNum"/>
          </p:nvPr>
        </p:nvSpPr>
        <p:spPr>
          <a:xfrm>
            <a:off x="4482789" y="4902398"/>
            <a:ext cx="174900" cy="1773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6.pn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3.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lvl1pPr lvl="0"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7" name="Google Shape;7;p1"/>
          <p:cNvGrpSpPr/>
          <p:nvPr/>
        </p:nvGrpSpPr>
        <p:grpSpPr>
          <a:xfrm>
            <a:off x="-17450" y="5084396"/>
            <a:ext cx="9178922" cy="59063"/>
            <a:chOff x="0" y="0"/>
            <a:chExt cx="24477125" cy="157500"/>
          </a:xfrm>
        </p:grpSpPr>
        <p:sp>
          <p:nvSpPr>
            <p:cNvPr id="8" name="Google Shape;8;p1"/>
            <p:cNvSpPr/>
            <p:nvPr/>
          </p:nvSpPr>
          <p:spPr>
            <a:xfrm>
              <a:off x="0" y="0"/>
              <a:ext cx="7363500" cy="1575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9" name="Google Shape;9;p1"/>
            <p:cNvSpPr/>
            <p:nvPr/>
          </p:nvSpPr>
          <p:spPr>
            <a:xfrm>
              <a:off x="7324707" y="0"/>
              <a:ext cx="9827700" cy="1575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0" name="Google Shape;10;p1"/>
            <p:cNvSpPr/>
            <p:nvPr/>
          </p:nvSpPr>
          <p:spPr>
            <a:xfrm>
              <a:off x="17114825" y="0"/>
              <a:ext cx="7362300" cy="1575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pic>
        <p:nvPicPr>
          <p:cNvPr descr="影像" id="11" name="Google Shape;11;p1"/>
          <p:cNvPicPr preferRelativeResize="0"/>
          <p:nvPr/>
        </p:nvPicPr>
        <p:blipFill rotWithShape="1">
          <a:blip r:embed="rId1">
            <a:alphaModFix/>
          </a:blip>
          <a:srcRect b="0" l="0" r="0" t="0"/>
          <a:stretch/>
        </p:blipFill>
        <p:spPr>
          <a:xfrm>
            <a:off x="-41394" y="4351927"/>
            <a:ext cx="1544781" cy="739186"/>
          </a:xfrm>
          <a:prstGeom prst="rect">
            <a:avLst/>
          </a:prstGeom>
          <a:noFill/>
          <a:ln>
            <a:noFill/>
          </a:ln>
        </p:spPr>
      </p:pic>
      <p:cxnSp>
        <p:nvCxnSpPr>
          <p:cNvPr id="12" name="Google Shape;12;p1"/>
          <p:cNvCxnSpPr/>
          <p:nvPr/>
        </p:nvCxnSpPr>
        <p:spPr>
          <a:xfrm>
            <a:off x="450856" y="754224"/>
            <a:ext cx="8228100" cy="0"/>
          </a:xfrm>
          <a:prstGeom prst="straightConnector1">
            <a:avLst/>
          </a:prstGeom>
          <a:noFill/>
          <a:ln cap="flat" cmpd="sng" w="25400">
            <a:solidFill>
              <a:srgbClr val="262627"/>
            </a:solidFill>
            <a:prstDash val="solid"/>
            <a:miter lim="400000"/>
            <a:headEnd len="sm" w="sm" type="none"/>
            <a:tailEnd len="med" w="med" type="oval"/>
          </a:ln>
        </p:spPr>
      </p:cxnSp>
      <p:pic>
        <p:nvPicPr>
          <p:cNvPr descr="影像" id="13" name="Google Shape;13;p1"/>
          <p:cNvPicPr preferRelativeResize="0"/>
          <p:nvPr/>
        </p:nvPicPr>
        <p:blipFill rotWithShape="1">
          <a:blip r:embed="rId2">
            <a:alphaModFix amt="18340"/>
          </a:blip>
          <a:srcRect b="0" l="0" r="0" t="0"/>
          <a:stretch/>
        </p:blipFill>
        <p:spPr>
          <a:xfrm>
            <a:off x="7631260" y="4869421"/>
            <a:ext cx="1461636" cy="193074"/>
          </a:xfrm>
          <a:prstGeom prst="rect">
            <a:avLst/>
          </a:prstGeom>
          <a:noFill/>
          <a:ln>
            <a:noFill/>
          </a:ln>
        </p:spPr>
      </p:pic>
      <p:sp>
        <p:nvSpPr>
          <p:cNvPr id="14" name="Google Shape;14;p1"/>
          <p:cNvSpPr txBox="1"/>
          <p:nvPr>
            <p:ph idx="1" type="body"/>
          </p:nvPr>
        </p:nvSpPr>
        <p:spPr>
          <a:xfrm>
            <a:off x="1645295" y="1366242"/>
            <a:ext cx="5853300" cy="3315000"/>
          </a:xfrm>
          <a:prstGeom prst="rect">
            <a:avLst/>
          </a:prstGeom>
          <a:noFill/>
          <a:ln>
            <a:noFill/>
          </a:ln>
        </p:spPr>
        <p:txBody>
          <a:bodyPr anchorCtr="0" anchor="ctr" bIns="26775" lIns="26775" spcFirstLastPara="1" rIns="26775" wrap="square" tIns="26775">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5" name="Google Shape;15;p1"/>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2" name="Shape 82"/>
        <p:cNvGrpSpPr/>
        <p:nvPr/>
      </p:nvGrpSpPr>
      <p:grpSpPr>
        <a:xfrm>
          <a:off x="0" y="0"/>
          <a:ext cx="0" cy="0"/>
          <a:chOff x="0" y="0"/>
          <a:chExt cx="0" cy="0"/>
        </a:xfrm>
      </p:grpSpPr>
      <p:sp>
        <p:nvSpPr>
          <p:cNvPr id="83" name="Google Shape;83;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4" name="Google Shape;84;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5" name="Google Shape;8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s://en.wikipedia.org/wiki/Markov_decision_process" TargetMode="External"/><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www.youtube.com/watch?v=oZOkKkMdwVE" TargetMode="Externa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www.youtube.com/watch?v=BXq-6w_lRNQ" TargetMode="Externa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hyperlink" Target="http://www.youtube.com/watch?v=tENCNgM072s" TargetMode="External"/><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hyperlink" Target="http://www.youtube.com/watch?v=W3viHnTIKIM" TargetMode="Externa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www.youtube.com/watch?v=sLo-gVwVUiA" TargetMode="External"/><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hyperlink" Target="http://www.youtube.com/watch?v=kZMTEqjsezs" TargetMode="External"/><Relationship Id="rId5"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www.youtube.com/watch?v=R1pVWcCuy-0" TargetMode="Externa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8.png"/><Relationship Id="rId7"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7.png"/><Relationship Id="rId9"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32.png"/><Relationship Id="rId7" Type="http://schemas.openxmlformats.org/officeDocument/2006/relationships/image" Target="../media/image31.png"/><Relationship Id="rId8"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8.png"/><Relationship Id="rId9" Type="http://schemas.openxmlformats.org/officeDocument/2006/relationships/image" Target="../media/image24.png"/><Relationship Id="rId5" Type="http://schemas.openxmlformats.org/officeDocument/2006/relationships/image" Target="../media/image32.png"/><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35.png"/><Relationship Id="rId6"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www.youtube.com/watch?v=_8uZu8ox0TI" TargetMode="External"/><Relationship Id="rId4" Type="http://schemas.openxmlformats.org/officeDocument/2006/relationships/image" Target="../media/image38.jpg"/><Relationship Id="rId5"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drive.google.com/open?id=1iX-qQjYyVUOg8EsEfoyzmdeYY8EH6r5N" TargetMode="External"/><Relationship Id="rId4" Type="http://schemas.openxmlformats.org/officeDocument/2006/relationships/hyperlink" Target="https://drive.google.com/open?id=1N6zCHrby_AC3cJ0dD-4oxrNqa1cGz5UCef9BsXktKss" TargetMode="External"/><Relationship Id="rId5" Type="http://schemas.openxmlformats.org/officeDocument/2006/relationships/hyperlink" Target="https://drive.google.com/open?id=1aklgJbgyXOP8IEfSVbe1vk3-Q0CO96GQ" TargetMode="External"/><Relationship Id="rId6" Type="http://schemas.openxmlformats.org/officeDocument/2006/relationships/hyperlink" Target="https://www.youtube.com/playlist?list=PL1f_B9coMEeB9-ak1wD6-HxHlCoBPOS7r" TargetMode="External"/><Relationship Id="rId7" Type="http://schemas.openxmlformats.org/officeDocument/2006/relationships/hyperlink" Target="https://drive.google.com/open?id=13rNdHpJf09r8dIj4wRZeShbWUuq_mvUy"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3.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www.youtube.com/watch?v=kAegESHO43I" TargetMode="External"/><Relationship Id="rId4" Type="http://schemas.openxmlformats.org/officeDocument/2006/relationships/image" Target="../media/image4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36.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www.youtube.com/watch?v=q4DmI-99k90" TargetMode="Externa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www.youtube.com/watch?v=N9v5DoKOp9A" TargetMode="Externa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www.youtube.com/watch?v=sErxQfvHNtI" TargetMode="Externa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www.youtube.com/watch?v=KuzgJfN-tN0" TargetMode="External"/><Relationship Id="rId4" Type="http://schemas.openxmlformats.org/officeDocument/2006/relationships/image" Target="../media/image4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6"/>
          <p:cNvSpPr txBox="1"/>
          <p:nvPr>
            <p:ph idx="4294967295" type="subTitle"/>
          </p:nvPr>
        </p:nvSpPr>
        <p:spPr>
          <a:xfrm>
            <a:off x="1888926" y="2950714"/>
            <a:ext cx="5518500" cy="596100"/>
          </a:xfrm>
          <a:prstGeom prst="rect">
            <a:avLst/>
          </a:prstGeom>
          <a:noFill/>
          <a:ln>
            <a:noFill/>
          </a:ln>
        </p:spPr>
        <p:txBody>
          <a:bodyPr anchorCtr="0" anchor="t" bIns="26775" lIns="26775" spcFirstLastPara="1" rIns="26775" wrap="square" tIns="26775">
            <a:noAutofit/>
          </a:bodyPr>
          <a:lstStyle/>
          <a:p>
            <a:pPr indent="0" lvl="0" marL="914400" marR="0" rtl="0" algn="r">
              <a:lnSpc>
                <a:spcPct val="80000"/>
              </a:lnSpc>
              <a:spcBef>
                <a:spcPts val="0"/>
              </a:spcBef>
              <a:spcAft>
                <a:spcPts val="0"/>
              </a:spcAft>
              <a:buClr>
                <a:srgbClr val="A6AAA9"/>
              </a:buClr>
              <a:buSzPts val="2500"/>
              <a:buFont typeface="Arial"/>
              <a:buNone/>
            </a:pPr>
            <a:r>
              <a:rPr b="0" i="0" lang="zh-TW" sz="2500" u="none" cap="none" strike="noStrike">
                <a:solidFill>
                  <a:srgbClr val="A6AAA9"/>
                </a:solidFill>
                <a:latin typeface="Arial"/>
                <a:ea typeface="Arial"/>
                <a:cs typeface="Arial"/>
                <a:sym typeface="Arial"/>
              </a:rPr>
              <a:t>孫民＆</a:t>
            </a:r>
            <a:r>
              <a:rPr lang="zh-TW" sz="2500">
                <a:solidFill>
                  <a:srgbClr val="A6AAA9"/>
                </a:solidFill>
                <a:latin typeface="Arial"/>
                <a:ea typeface="Arial"/>
                <a:cs typeface="Arial"/>
                <a:sym typeface="Arial"/>
              </a:rPr>
              <a:t>技術處</a:t>
            </a:r>
            <a:endParaRPr b="0" i="0" sz="2500" u="none" cap="none" strike="noStrike">
              <a:solidFill>
                <a:srgbClr val="A6AAA9"/>
              </a:solidFill>
              <a:latin typeface="Arial"/>
              <a:ea typeface="Arial"/>
              <a:cs typeface="Arial"/>
              <a:sym typeface="Arial"/>
            </a:endParaRPr>
          </a:p>
          <a:p>
            <a:pPr indent="0" lvl="0" marL="0" marR="0" rtl="0" algn="ctr">
              <a:lnSpc>
                <a:spcPct val="80000"/>
              </a:lnSpc>
              <a:spcBef>
                <a:spcPts val="500"/>
              </a:spcBef>
              <a:spcAft>
                <a:spcPts val="0"/>
              </a:spcAft>
              <a:buClr>
                <a:srgbClr val="A6AAA9"/>
              </a:buClr>
              <a:buSzPts val="2500"/>
              <a:buFont typeface="Arial"/>
              <a:buNone/>
            </a:pPr>
            <a:r>
              <a:t/>
            </a:r>
            <a:endParaRPr b="0" i="0" sz="2500" u="none" cap="none" strike="noStrike">
              <a:solidFill>
                <a:srgbClr val="A6AAA9"/>
              </a:solidFill>
              <a:latin typeface="Arial"/>
              <a:ea typeface="Arial"/>
              <a:cs typeface="Arial"/>
              <a:sym typeface="Arial"/>
            </a:endParaRPr>
          </a:p>
        </p:txBody>
      </p:sp>
      <p:grpSp>
        <p:nvGrpSpPr>
          <p:cNvPr id="132" name="Google Shape;132;p26"/>
          <p:cNvGrpSpPr/>
          <p:nvPr/>
        </p:nvGrpSpPr>
        <p:grpSpPr>
          <a:xfrm>
            <a:off x="-17450" y="5084396"/>
            <a:ext cx="9178922" cy="59063"/>
            <a:chOff x="0" y="0"/>
            <a:chExt cx="24477125" cy="157500"/>
          </a:xfrm>
        </p:grpSpPr>
        <p:sp>
          <p:nvSpPr>
            <p:cNvPr id="133" name="Google Shape;133;p26"/>
            <p:cNvSpPr/>
            <p:nvPr/>
          </p:nvSpPr>
          <p:spPr>
            <a:xfrm>
              <a:off x="0" y="0"/>
              <a:ext cx="7363500" cy="1575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34" name="Google Shape;134;p26"/>
            <p:cNvSpPr/>
            <p:nvPr/>
          </p:nvSpPr>
          <p:spPr>
            <a:xfrm>
              <a:off x="7324707" y="0"/>
              <a:ext cx="9827700" cy="1575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35" name="Google Shape;135;p26"/>
            <p:cNvSpPr/>
            <p:nvPr/>
          </p:nvSpPr>
          <p:spPr>
            <a:xfrm>
              <a:off x="17114825" y="0"/>
              <a:ext cx="7362300" cy="1575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id="136" name="Google Shape;136;p26"/>
          <p:cNvSpPr txBox="1"/>
          <p:nvPr/>
        </p:nvSpPr>
        <p:spPr>
          <a:xfrm>
            <a:off x="726375" y="1609800"/>
            <a:ext cx="7950900" cy="1029600"/>
          </a:xfrm>
          <a:prstGeom prst="rect">
            <a:avLst/>
          </a:prstGeom>
          <a:noFill/>
          <a:ln>
            <a:noFill/>
          </a:ln>
        </p:spPr>
        <p:txBody>
          <a:bodyPr anchorCtr="0" anchor="b" bIns="26775" lIns="26775" spcFirstLastPara="1" rIns="26775" wrap="square" tIns="26775">
            <a:noAutofit/>
          </a:bodyPr>
          <a:lstStyle/>
          <a:p>
            <a:pPr indent="0" lvl="0" marL="0" marR="0" rtl="0" algn="r">
              <a:lnSpc>
                <a:spcPct val="100000"/>
              </a:lnSpc>
              <a:spcBef>
                <a:spcPts val="0"/>
              </a:spcBef>
              <a:spcAft>
                <a:spcPts val="0"/>
              </a:spcAft>
              <a:buClr>
                <a:srgbClr val="000000"/>
              </a:buClr>
              <a:buSzPts val="4000"/>
              <a:buFont typeface="Arial"/>
              <a:buNone/>
            </a:pPr>
            <a:r>
              <a:rPr b="0" i="0" lang="zh-TW" sz="4000" u="none" cap="none" strike="noStrike">
                <a:solidFill>
                  <a:srgbClr val="000000"/>
                </a:solidFill>
                <a:latin typeface="Arial"/>
                <a:ea typeface="Arial"/>
                <a:cs typeface="Arial"/>
                <a:sym typeface="Arial"/>
              </a:rPr>
              <a:t>Reinforcement Learning </a:t>
            </a:r>
            <a:r>
              <a:rPr lang="zh-TW" sz="4000"/>
              <a:t>- </a:t>
            </a:r>
            <a:r>
              <a:rPr b="0" i="0" lang="zh-TW" sz="3600" u="none" cap="none" strike="noStrike">
                <a:solidFill>
                  <a:srgbClr val="000000"/>
                </a:solidFill>
                <a:latin typeface="Arial"/>
                <a:ea typeface="Arial"/>
                <a:cs typeface="Arial"/>
                <a:sym typeface="Arial"/>
              </a:rPr>
              <a:t>Part 1</a:t>
            </a:r>
            <a:endParaRPr b="0" i="0" sz="36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5"/>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t/>
            </a:r>
            <a:endParaRPr b="0" i="0" sz="2600" u="none" cap="none" strike="noStrike">
              <a:solidFill>
                <a:srgbClr val="1A1A1A"/>
              </a:solidFill>
              <a:latin typeface="Arial"/>
              <a:ea typeface="Arial"/>
              <a:cs typeface="Arial"/>
              <a:sym typeface="Arial"/>
            </a:endParaRPr>
          </a:p>
        </p:txBody>
      </p:sp>
      <p:pic>
        <p:nvPicPr>
          <p:cNvPr id="194" name="Google Shape;194;p35"/>
          <p:cNvPicPr preferRelativeResize="0"/>
          <p:nvPr/>
        </p:nvPicPr>
        <p:blipFill rotWithShape="1">
          <a:blip r:embed="rId3">
            <a:alphaModFix/>
          </a:blip>
          <a:srcRect b="0" l="0" r="0" t="0"/>
          <a:stretch/>
        </p:blipFill>
        <p:spPr>
          <a:xfrm>
            <a:off x="0" y="0"/>
            <a:ext cx="9144001"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6"/>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rtl="0" algn="l">
              <a:lnSpc>
                <a:spcPct val="100000"/>
              </a:lnSpc>
              <a:spcBef>
                <a:spcPts val="0"/>
              </a:spcBef>
              <a:spcAft>
                <a:spcPts val="0"/>
              </a:spcAft>
              <a:buClr>
                <a:schemeClr val="dk1"/>
              </a:buClr>
              <a:buSzPts val="1100"/>
              <a:buFont typeface="Arial"/>
              <a:buNone/>
            </a:pPr>
            <a:r>
              <a:rPr lang="zh-TW" sz="3000">
                <a:solidFill>
                  <a:schemeClr val="dk1"/>
                </a:solidFill>
              </a:rPr>
              <a:t>什麼是增強式學習？</a:t>
            </a:r>
            <a:endParaRPr/>
          </a:p>
        </p:txBody>
      </p:sp>
      <p:sp>
        <p:nvSpPr>
          <p:cNvPr id="200" name="Google Shape;200;p36"/>
          <p:cNvSpPr txBox="1"/>
          <p:nvPr/>
        </p:nvSpPr>
        <p:spPr>
          <a:xfrm>
            <a:off x="311700" y="979650"/>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595959"/>
              </a:buClr>
              <a:buSzPts val="2400"/>
              <a:buFont typeface="Arial"/>
              <a:buChar char="●"/>
            </a:pPr>
            <a:r>
              <a:rPr b="0" i="0" lang="zh-TW" sz="2400" u="none" cap="none" strike="noStrike">
                <a:solidFill>
                  <a:srgbClr val="595959"/>
                </a:solidFill>
                <a:latin typeface="Arial"/>
                <a:ea typeface="Arial"/>
                <a:cs typeface="Arial"/>
                <a:sym typeface="Arial"/>
              </a:rPr>
              <a:t>監督式學習：</a:t>
            </a:r>
            <a:endParaRPr b="0" i="0" sz="2400" u="none" cap="none" strike="noStrike">
              <a:solidFill>
                <a:srgbClr val="595959"/>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2400"/>
              <a:buFont typeface="Arial"/>
              <a:buNone/>
            </a:pPr>
            <a:r>
              <a:t/>
            </a:r>
            <a:endParaRPr b="0" i="0" sz="2400" u="none" cap="none" strike="noStrike">
              <a:solidFill>
                <a:srgbClr val="595959"/>
              </a:solidFill>
              <a:latin typeface="Arial"/>
              <a:ea typeface="Arial"/>
              <a:cs typeface="Arial"/>
              <a:sym typeface="Arial"/>
            </a:endParaRPr>
          </a:p>
          <a:p>
            <a:pPr indent="-381000" lvl="0" marL="457200" marR="0" rtl="0" algn="l">
              <a:lnSpc>
                <a:spcPct val="115000"/>
              </a:lnSpc>
              <a:spcBef>
                <a:spcPts val="1600"/>
              </a:spcBef>
              <a:spcAft>
                <a:spcPts val="0"/>
              </a:spcAft>
              <a:buClr>
                <a:srgbClr val="595959"/>
              </a:buClr>
              <a:buSzPts val="2400"/>
              <a:buFont typeface="Arial"/>
              <a:buChar char="●"/>
            </a:pPr>
            <a:r>
              <a:rPr b="0" i="0" lang="zh-TW" sz="2400" u="none" cap="none" strike="noStrike">
                <a:solidFill>
                  <a:srgbClr val="595959"/>
                </a:solidFill>
                <a:latin typeface="Arial"/>
                <a:ea typeface="Arial"/>
                <a:cs typeface="Arial"/>
                <a:sym typeface="Arial"/>
              </a:rPr>
              <a:t>非監督式學習：</a:t>
            </a:r>
            <a:endParaRPr b="0" i="0" sz="2400" u="none" cap="none" strike="noStrike">
              <a:solidFill>
                <a:srgbClr val="595959"/>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2400"/>
              <a:buFont typeface="Arial"/>
              <a:buNone/>
            </a:pPr>
            <a:r>
              <a:t/>
            </a:r>
            <a:endParaRPr b="0" i="0" sz="2400" u="none" cap="none" strike="noStrike">
              <a:solidFill>
                <a:srgbClr val="595959"/>
              </a:solidFill>
              <a:latin typeface="Arial"/>
              <a:ea typeface="Arial"/>
              <a:cs typeface="Arial"/>
              <a:sym typeface="Arial"/>
            </a:endParaRPr>
          </a:p>
          <a:p>
            <a:pPr indent="-381000" lvl="0" marL="457200" marR="0" rtl="0" algn="l">
              <a:lnSpc>
                <a:spcPct val="115000"/>
              </a:lnSpc>
              <a:spcBef>
                <a:spcPts val="1600"/>
              </a:spcBef>
              <a:spcAft>
                <a:spcPts val="0"/>
              </a:spcAft>
              <a:buClr>
                <a:srgbClr val="595959"/>
              </a:buClr>
              <a:buSzPts val="2400"/>
              <a:buFont typeface="Arial"/>
              <a:buChar char="●"/>
            </a:pPr>
            <a:r>
              <a:rPr b="0" i="0" lang="zh-TW" sz="2400" u="none" cap="none" strike="noStrike">
                <a:solidFill>
                  <a:srgbClr val="595959"/>
                </a:solidFill>
                <a:latin typeface="Arial"/>
                <a:ea typeface="Arial"/>
                <a:cs typeface="Arial"/>
                <a:sym typeface="Arial"/>
              </a:rPr>
              <a:t>增強式學習：</a:t>
            </a:r>
            <a:endParaRPr b="0" i="0" sz="2400" u="none" cap="none" strike="noStrike">
              <a:solidFill>
                <a:srgbClr val="595959"/>
              </a:solidFill>
              <a:latin typeface="Arial"/>
              <a:ea typeface="Arial"/>
              <a:cs typeface="Arial"/>
              <a:sym typeface="Arial"/>
            </a:endParaRPr>
          </a:p>
        </p:txBody>
      </p:sp>
      <p:grpSp>
        <p:nvGrpSpPr>
          <p:cNvPr id="201" name="Google Shape;201;p36"/>
          <p:cNvGrpSpPr/>
          <p:nvPr/>
        </p:nvGrpSpPr>
        <p:grpSpPr>
          <a:xfrm>
            <a:off x="3191726" y="975375"/>
            <a:ext cx="3026177" cy="4149326"/>
            <a:chOff x="3191726" y="975375"/>
            <a:chExt cx="3026177" cy="4149326"/>
          </a:xfrm>
        </p:grpSpPr>
        <p:pic>
          <p:nvPicPr>
            <p:cNvPr id="202" name="Google Shape;202;p36"/>
            <p:cNvPicPr preferRelativeResize="0"/>
            <p:nvPr/>
          </p:nvPicPr>
          <p:blipFill rotWithShape="1">
            <a:blip r:embed="rId3">
              <a:alphaModFix/>
            </a:blip>
            <a:srcRect b="0" l="0" r="0" t="0"/>
            <a:stretch/>
          </p:blipFill>
          <p:spPr>
            <a:xfrm>
              <a:off x="3191726" y="975375"/>
              <a:ext cx="2631699" cy="1754476"/>
            </a:xfrm>
            <a:prstGeom prst="rect">
              <a:avLst/>
            </a:prstGeom>
            <a:noFill/>
            <a:ln>
              <a:noFill/>
            </a:ln>
          </p:spPr>
        </p:pic>
        <p:pic>
          <p:nvPicPr>
            <p:cNvPr id="203" name="Google Shape;203;p36"/>
            <p:cNvPicPr preferRelativeResize="0"/>
            <p:nvPr/>
          </p:nvPicPr>
          <p:blipFill rotWithShape="1">
            <a:blip r:embed="rId4">
              <a:alphaModFix/>
            </a:blip>
            <a:srcRect b="0" l="0" r="0" t="0"/>
            <a:stretch/>
          </p:blipFill>
          <p:spPr>
            <a:xfrm>
              <a:off x="3191727" y="2757526"/>
              <a:ext cx="3026176" cy="2367175"/>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7"/>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增強式學習處理什麼樣的問題？</a:t>
            </a:r>
            <a:endParaRPr b="0" i="0" sz="3000" u="none" cap="none" strike="noStrike">
              <a:solidFill>
                <a:srgbClr val="000000"/>
              </a:solidFill>
              <a:latin typeface="Arial"/>
              <a:ea typeface="Arial"/>
              <a:cs typeface="Arial"/>
              <a:sym typeface="Arial"/>
            </a:endParaRPr>
          </a:p>
        </p:txBody>
      </p:sp>
      <p:sp>
        <p:nvSpPr>
          <p:cNvPr id="209" name="Google Shape;209;p37"/>
          <p:cNvSpPr txBox="1"/>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595959"/>
              </a:buClr>
              <a:buSzPts val="2400"/>
              <a:buFont typeface="Arial"/>
              <a:buChar char="●"/>
            </a:pPr>
            <a:r>
              <a:rPr b="0" i="0" lang="zh-TW" sz="2400" u="sng" cap="none" strike="noStrike">
                <a:solidFill>
                  <a:schemeClr val="hlink"/>
                </a:solidFill>
                <a:latin typeface="Arial"/>
                <a:ea typeface="Arial"/>
                <a:cs typeface="Arial"/>
                <a:sym typeface="Arial"/>
                <a:hlinkClick r:id="rId3"/>
              </a:rPr>
              <a:t>Markov Decision Process</a:t>
            </a:r>
            <a:r>
              <a:rPr b="0" i="0" lang="zh-TW" sz="2400" u="none" cap="none" strike="noStrike">
                <a:solidFill>
                  <a:srgbClr val="595959"/>
                </a:solidFill>
                <a:latin typeface="Arial"/>
                <a:ea typeface="Arial"/>
                <a:cs typeface="Arial"/>
                <a:sym typeface="Arial"/>
              </a:rPr>
              <a:t>：</a:t>
            </a:r>
            <a:endParaRPr b="0" i="0" sz="2400" u="none" cap="none" strike="noStrike">
              <a:solidFill>
                <a:srgbClr val="595959"/>
              </a:solidFill>
              <a:latin typeface="Arial"/>
              <a:ea typeface="Arial"/>
              <a:cs typeface="Arial"/>
              <a:sym typeface="Arial"/>
            </a:endParaRPr>
          </a:p>
        </p:txBody>
      </p:sp>
      <p:pic>
        <p:nvPicPr>
          <p:cNvPr id="210" name="Google Shape;210;p37"/>
          <p:cNvPicPr preferRelativeResize="0"/>
          <p:nvPr/>
        </p:nvPicPr>
        <p:blipFill rotWithShape="1">
          <a:blip r:embed="rId4">
            <a:alphaModFix/>
          </a:blip>
          <a:srcRect b="0" l="0" r="0" t="0"/>
          <a:stretch/>
        </p:blipFill>
        <p:spPr>
          <a:xfrm>
            <a:off x="2197252" y="1921563"/>
            <a:ext cx="3026176" cy="2367175"/>
          </a:xfrm>
          <a:prstGeom prst="rect">
            <a:avLst/>
          </a:prstGeom>
          <a:noFill/>
          <a:ln>
            <a:noFill/>
          </a:ln>
        </p:spPr>
      </p:pic>
      <p:grpSp>
        <p:nvGrpSpPr>
          <p:cNvPr id="211" name="Google Shape;211;p37"/>
          <p:cNvGrpSpPr/>
          <p:nvPr/>
        </p:nvGrpSpPr>
        <p:grpSpPr>
          <a:xfrm>
            <a:off x="2493300" y="1766175"/>
            <a:ext cx="1955500" cy="839325"/>
            <a:chOff x="5541300" y="1156575"/>
            <a:chExt cx="1955500" cy="839325"/>
          </a:xfrm>
        </p:grpSpPr>
        <p:grpSp>
          <p:nvGrpSpPr>
            <p:cNvPr id="212" name="Google Shape;212;p37"/>
            <p:cNvGrpSpPr/>
            <p:nvPr/>
          </p:nvGrpSpPr>
          <p:grpSpPr>
            <a:xfrm>
              <a:off x="5541300" y="1156575"/>
              <a:ext cx="1578825" cy="680925"/>
              <a:chOff x="5541300" y="1156575"/>
              <a:chExt cx="1578825" cy="680925"/>
            </a:xfrm>
          </p:grpSpPr>
          <p:sp>
            <p:nvSpPr>
              <p:cNvPr id="213" name="Google Shape;213;p37"/>
              <p:cNvSpPr txBox="1"/>
              <p:nvPr/>
            </p:nvSpPr>
            <p:spPr>
              <a:xfrm>
                <a:off x="5591625" y="1156575"/>
                <a:ext cx="1528500" cy="1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A (action)</a:t>
                </a:r>
                <a:endParaRPr b="0" i="0" sz="1400" u="none" cap="none" strike="noStrike">
                  <a:solidFill>
                    <a:srgbClr val="000000"/>
                  </a:solidFill>
                  <a:latin typeface="Arial"/>
                  <a:ea typeface="Arial"/>
                  <a:cs typeface="Arial"/>
                  <a:sym typeface="Arial"/>
                </a:endParaRPr>
              </a:p>
            </p:txBody>
          </p:sp>
          <p:sp>
            <p:nvSpPr>
              <p:cNvPr id="214" name="Google Shape;214;p37"/>
              <p:cNvSpPr/>
              <p:nvPr/>
            </p:nvSpPr>
            <p:spPr>
              <a:xfrm rot="-5400000">
                <a:off x="5607900" y="1528200"/>
                <a:ext cx="242700" cy="375900"/>
              </a:xfrm>
              <a:prstGeom prst="curvedLeft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 name="Google Shape;215;p37"/>
            <p:cNvSpPr txBox="1"/>
            <p:nvPr/>
          </p:nvSpPr>
          <p:spPr>
            <a:xfrm>
              <a:off x="5865700" y="1741200"/>
              <a:ext cx="1631100" cy="2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S_(next state)</a:t>
              </a:r>
              <a:endParaRPr b="0" i="0" sz="1400" u="none" cap="none" strike="noStrike">
                <a:solidFill>
                  <a:srgbClr val="000000"/>
                </a:solidFill>
                <a:latin typeface="Arial"/>
                <a:ea typeface="Arial"/>
                <a:cs typeface="Arial"/>
                <a:sym typeface="Arial"/>
              </a:endParaRPr>
            </a:p>
          </p:txBody>
        </p:sp>
      </p:grpSp>
      <p:sp>
        <p:nvSpPr>
          <p:cNvPr id="216" name="Google Shape;216;p37"/>
          <p:cNvSpPr txBox="1"/>
          <p:nvPr/>
        </p:nvSpPr>
        <p:spPr>
          <a:xfrm>
            <a:off x="2208100" y="2350800"/>
            <a:ext cx="388200" cy="2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S</a:t>
            </a:r>
            <a:endParaRPr b="0" i="0" sz="1400" u="none" cap="none" strike="noStrike">
              <a:solidFill>
                <a:srgbClr val="000000"/>
              </a:solidFill>
              <a:latin typeface="Arial"/>
              <a:ea typeface="Arial"/>
              <a:cs typeface="Arial"/>
              <a:sym typeface="Arial"/>
            </a:endParaRPr>
          </a:p>
        </p:txBody>
      </p:sp>
      <p:sp>
        <p:nvSpPr>
          <p:cNvPr id="217" name="Google Shape;217;p37"/>
          <p:cNvSpPr txBox="1"/>
          <p:nvPr/>
        </p:nvSpPr>
        <p:spPr>
          <a:xfrm>
            <a:off x="317550" y="2308350"/>
            <a:ext cx="1807500" cy="33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P(S, A) = S_</a:t>
            </a:r>
            <a:endParaRPr b="0" i="0" sz="1800" u="none" cap="none" strike="noStrike">
              <a:solidFill>
                <a:srgbClr val="FF0000"/>
              </a:solidFill>
              <a:latin typeface="Arial"/>
              <a:ea typeface="Arial"/>
              <a:cs typeface="Arial"/>
              <a:sym typeface="Arial"/>
            </a:endParaRPr>
          </a:p>
        </p:txBody>
      </p:sp>
      <p:sp>
        <p:nvSpPr>
          <p:cNvPr id="218" name="Google Shape;218;p37"/>
          <p:cNvSpPr txBox="1"/>
          <p:nvPr/>
        </p:nvSpPr>
        <p:spPr>
          <a:xfrm>
            <a:off x="3434500" y="1766175"/>
            <a:ext cx="1179300" cy="52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R(reward)</a:t>
            </a:r>
            <a:endParaRPr b="0" i="0" sz="1400" u="none" cap="none" strike="noStrike">
              <a:solidFill>
                <a:srgbClr val="000000"/>
              </a:solidFill>
              <a:latin typeface="Arial"/>
              <a:ea typeface="Arial"/>
              <a:cs typeface="Arial"/>
              <a:sym typeface="Arial"/>
            </a:endParaRPr>
          </a:p>
        </p:txBody>
      </p:sp>
      <p:grpSp>
        <p:nvGrpSpPr>
          <p:cNvPr id="219" name="Google Shape;219;p37"/>
          <p:cNvGrpSpPr/>
          <p:nvPr/>
        </p:nvGrpSpPr>
        <p:grpSpPr>
          <a:xfrm>
            <a:off x="6313486" y="975375"/>
            <a:ext cx="2635130" cy="4034675"/>
            <a:chOff x="6313486" y="975375"/>
            <a:chExt cx="2635130" cy="4034675"/>
          </a:xfrm>
        </p:grpSpPr>
        <p:pic>
          <p:nvPicPr>
            <p:cNvPr id="220" name="Google Shape;220;p37"/>
            <p:cNvPicPr preferRelativeResize="0"/>
            <p:nvPr/>
          </p:nvPicPr>
          <p:blipFill rotWithShape="1">
            <a:blip r:embed="rId5">
              <a:alphaModFix/>
            </a:blip>
            <a:srcRect b="0" l="0" r="0" t="0"/>
            <a:stretch/>
          </p:blipFill>
          <p:spPr>
            <a:xfrm>
              <a:off x="6653300" y="975375"/>
              <a:ext cx="1955500" cy="1939280"/>
            </a:xfrm>
            <a:prstGeom prst="rect">
              <a:avLst/>
            </a:prstGeom>
            <a:noFill/>
            <a:ln>
              <a:noFill/>
            </a:ln>
          </p:spPr>
        </p:pic>
        <p:pic>
          <p:nvPicPr>
            <p:cNvPr id="221" name="Google Shape;221;p37"/>
            <p:cNvPicPr preferRelativeResize="0"/>
            <p:nvPr/>
          </p:nvPicPr>
          <p:blipFill rotWithShape="1">
            <a:blip r:embed="rId6">
              <a:alphaModFix/>
            </a:blip>
            <a:srcRect b="0" l="0" r="0" t="0"/>
            <a:stretch/>
          </p:blipFill>
          <p:spPr>
            <a:xfrm>
              <a:off x="6313486" y="3070775"/>
              <a:ext cx="2635130" cy="1939275"/>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1063853" y="2938200"/>
            <a:ext cx="6965100" cy="17412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SzPts val="4200"/>
              <a:buNone/>
            </a:pPr>
            <a:r>
              <a:rPr lang="zh-TW"/>
              <a:t>Markov Decision Process &amp;</a:t>
            </a:r>
            <a:endParaRPr/>
          </a:p>
          <a:p>
            <a:pPr indent="0" lvl="0" marL="0" rtl="0" algn="l">
              <a:lnSpc>
                <a:spcPct val="100000"/>
              </a:lnSpc>
              <a:spcBef>
                <a:spcPts val="0"/>
              </a:spcBef>
              <a:spcAft>
                <a:spcPts val="0"/>
              </a:spcAft>
              <a:buSzPts val="4200"/>
              <a:buNone/>
            </a:pPr>
            <a:r>
              <a:rPr lang="zh-TW"/>
              <a:t>Value Iteration</a:t>
            </a:r>
            <a:endParaRPr/>
          </a:p>
        </p:txBody>
      </p:sp>
      <p:sp>
        <p:nvSpPr>
          <p:cNvPr id="227" name="Google Shape;227;p38"/>
          <p:cNvSpPr txBox="1"/>
          <p:nvPr>
            <p:ph idx="1" type="body"/>
          </p:nvPr>
        </p:nvSpPr>
        <p:spPr>
          <a:xfrm>
            <a:off x="1120576" y="2414498"/>
            <a:ext cx="5518500" cy="5961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SzPts val="2500"/>
              <a:buNone/>
            </a:pPr>
            <a:r>
              <a:rPr lang="zh-TW" sz="2400">
                <a:solidFill>
                  <a:srgbClr val="666666"/>
                </a:solidFill>
              </a:rPr>
              <a:t>理論講授</a:t>
            </a:r>
            <a:endParaRPr/>
          </a:p>
        </p:txBody>
      </p:sp>
      <p:pic>
        <p:nvPicPr>
          <p:cNvPr id="228" name="Google Shape;228;p38"/>
          <p:cNvPicPr preferRelativeResize="0"/>
          <p:nvPr/>
        </p:nvPicPr>
        <p:blipFill rotWithShape="1">
          <a:blip r:embed="rId3">
            <a:alphaModFix/>
          </a:blip>
          <a:srcRect b="0" l="0" r="0" t="0"/>
          <a:stretch/>
        </p:blipFill>
        <p:spPr>
          <a:xfrm>
            <a:off x="5966125" y="933774"/>
            <a:ext cx="1576075" cy="18422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a:t>Introduction</a:t>
            </a:r>
            <a:endParaRPr b="0" i="0" sz="2600" u="none" cap="none" strike="noStrike">
              <a:solidFill>
                <a:srgbClr val="1A1A1A"/>
              </a:solidFill>
              <a:latin typeface="Arial"/>
              <a:ea typeface="Arial"/>
              <a:cs typeface="Arial"/>
              <a:sym typeface="Arial"/>
            </a:endParaRPr>
          </a:p>
        </p:txBody>
      </p:sp>
      <p:pic>
        <p:nvPicPr>
          <p:cNvPr id="234" name="Google Shape;234;p39" title="1-001-MDP-intro.mov">
            <a:hlinkClick r:id="rId3"/>
          </p:cNvPr>
          <p:cNvPicPr preferRelativeResize="0"/>
          <p:nvPr/>
        </p:nvPicPr>
        <p:blipFill rotWithShape="1">
          <a:blip r:embed="rId4">
            <a:alphaModFix/>
          </a:blip>
          <a:srcRect b="0" l="0" r="0" t="0"/>
          <a:stretch/>
        </p:blipFill>
        <p:spPr>
          <a:xfrm>
            <a:off x="2286000" y="1165174"/>
            <a:ext cx="4572000"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a:t>Markov Reward Process</a:t>
            </a:r>
            <a:endParaRPr/>
          </a:p>
        </p:txBody>
      </p:sp>
      <p:pic>
        <p:nvPicPr>
          <p:cNvPr id="240" name="Google Shape;240;p40" title="1-002-MRPs.mov">
            <a:hlinkClick r:id="rId3"/>
          </p:cNvPr>
          <p:cNvPicPr preferRelativeResize="0"/>
          <p:nvPr/>
        </p:nvPicPr>
        <p:blipFill rotWithShape="1">
          <a:blip r:embed="rId4">
            <a:alphaModFix/>
          </a:blip>
          <a:srcRect b="0" l="0" r="0" t="0"/>
          <a:stretch/>
        </p:blipFill>
        <p:spPr>
          <a:xfrm>
            <a:off x="2286000" y="964724"/>
            <a:ext cx="4572000" cy="3429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a:t>Markov Decision Process</a:t>
            </a:r>
            <a:endParaRPr b="0" i="0" sz="2600" u="none" cap="none" strike="noStrike">
              <a:solidFill>
                <a:srgbClr val="1A1A1A"/>
              </a:solidFill>
              <a:latin typeface="Arial"/>
              <a:ea typeface="Arial"/>
              <a:cs typeface="Arial"/>
              <a:sym typeface="Arial"/>
            </a:endParaRPr>
          </a:p>
        </p:txBody>
      </p:sp>
      <p:pic>
        <p:nvPicPr>
          <p:cNvPr id="246" name="Google Shape;246;p41" title="1-003-MDP-full.mov">
            <a:hlinkClick r:id="rId3"/>
          </p:cNvPr>
          <p:cNvPicPr preferRelativeResize="0"/>
          <p:nvPr/>
        </p:nvPicPr>
        <p:blipFill rotWithShape="1">
          <a:blip r:embed="rId4">
            <a:alphaModFix/>
          </a:blip>
          <a:srcRect b="0" l="0" r="0" t="0"/>
          <a:stretch/>
        </p:blipFill>
        <p:spPr>
          <a:xfrm>
            <a:off x="2237800" y="1013974"/>
            <a:ext cx="4572000" cy="3429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a:t>Value Iteration - Value</a:t>
            </a:r>
            <a:endParaRPr b="0" i="0" sz="2600" u="none" cap="none" strike="noStrike">
              <a:solidFill>
                <a:srgbClr val="1A1A1A"/>
              </a:solidFill>
              <a:latin typeface="Arial"/>
              <a:ea typeface="Arial"/>
              <a:cs typeface="Arial"/>
              <a:sym typeface="Arial"/>
            </a:endParaRPr>
          </a:p>
        </p:txBody>
      </p:sp>
      <p:pic>
        <p:nvPicPr>
          <p:cNvPr id="252" name="Google Shape;252;p42" title="1-004-ValueIter-V.mov">
            <a:hlinkClick r:id="rId3"/>
          </p:cNvPr>
          <p:cNvPicPr preferRelativeResize="0"/>
          <p:nvPr/>
        </p:nvPicPr>
        <p:blipFill rotWithShape="1">
          <a:blip r:embed="rId4">
            <a:alphaModFix/>
          </a:blip>
          <a:srcRect b="0" l="0" r="0" t="0"/>
          <a:stretch/>
        </p:blipFill>
        <p:spPr>
          <a:xfrm>
            <a:off x="2286000" y="936574"/>
            <a:ext cx="4572000" cy="3429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3"/>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a:t>Value Iteration - Q</a:t>
            </a:r>
            <a:endParaRPr b="0" i="0" sz="2600" u="none" cap="none" strike="noStrike">
              <a:solidFill>
                <a:srgbClr val="1A1A1A"/>
              </a:solidFill>
              <a:latin typeface="Arial"/>
              <a:ea typeface="Arial"/>
              <a:cs typeface="Arial"/>
              <a:sym typeface="Arial"/>
            </a:endParaRPr>
          </a:p>
        </p:txBody>
      </p:sp>
      <p:pic>
        <p:nvPicPr>
          <p:cNvPr id="258" name="Google Shape;258;p43" title="1-005-ValueIter-Q.mov">
            <a:hlinkClick r:id="rId3"/>
          </p:cNvPr>
          <p:cNvPicPr preferRelativeResize="0"/>
          <p:nvPr/>
        </p:nvPicPr>
        <p:blipFill rotWithShape="1">
          <a:blip r:embed="rId4">
            <a:alphaModFix/>
          </a:blip>
          <a:srcRect b="0" l="0" r="0" t="0"/>
          <a:stretch/>
        </p:blipFill>
        <p:spPr>
          <a:xfrm>
            <a:off x="2286000" y="922499"/>
            <a:ext cx="4572000" cy="342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4"/>
          <p:cNvSpPr txBox="1"/>
          <p:nvPr>
            <p:ph type="title"/>
          </p:nvPr>
        </p:nvSpPr>
        <p:spPr>
          <a:xfrm>
            <a:off x="1063838" y="2938204"/>
            <a:ext cx="5518500" cy="17412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chemeClr val="dk1"/>
              </a:buClr>
              <a:buSzPts val="1100"/>
              <a:buFont typeface="Arial"/>
              <a:buNone/>
            </a:pPr>
            <a:r>
              <a:rPr lang="zh-TW" sz="4000">
                <a:solidFill>
                  <a:schemeClr val="dk1"/>
                </a:solidFill>
              </a:rPr>
              <a:t>Q-Learning 概念</a:t>
            </a:r>
            <a:endParaRPr sz="4000">
              <a:solidFill>
                <a:schemeClr val="dk1"/>
              </a:solidFill>
            </a:endParaRPr>
          </a:p>
          <a:p>
            <a:pPr indent="0" lvl="0" marL="0" marR="0" rtl="0" algn="l">
              <a:lnSpc>
                <a:spcPct val="100000"/>
              </a:lnSpc>
              <a:spcBef>
                <a:spcPts val="0"/>
              </a:spcBef>
              <a:spcAft>
                <a:spcPts val="0"/>
              </a:spcAft>
              <a:buClr>
                <a:srgbClr val="56BADC"/>
              </a:buClr>
              <a:buSzPts val="4200"/>
              <a:buFont typeface="Arial"/>
              <a:buNone/>
            </a:pPr>
            <a:r>
              <a:t/>
            </a:r>
            <a:endParaRPr sz="3200">
              <a:solidFill>
                <a:schemeClr val="dk1"/>
              </a:solidFill>
            </a:endParaRPr>
          </a:p>
        </p:txBody>
      </p:sp>
      <p:sp>
        <p:nvSpPr>
          <p:cNvPr id="264" name="Google Shape;264;p44"/>
          <p:cNvSpPr txBox="1"/>
          <p:nvPr/>
        </p:nvSpPr>
        <p:spPr>
          <a:xfrm>
            <a:off x="1063850" y="2302556"/>
            <a:ext cx="7158900" cy="79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zh-TW" sz="2800" u="none" cap="none" strike="noStrike">
                <a:solidFill>
                  <a:srgbClr val="595959"/>
                </a:solidFill>
                <a:latin typeface="Arial"/>
                <a:ea typeface="Arial"/>
                <a:cs typeface="Arial"/>
                <a:sym typeface="Arial"/>
              </a:rPr>
              <a:t>理論講授</a:t>
            </a:r>
            <a:endParaRPr b="0" i="0" sz="2800" u="none" cap="none" strike="noStrike">
              <a:solidFill>
                <a:srgbClr val="595959"/>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5"/>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a:t>Q-Learning</a:t>
            </a:r>
            <a:endParaRPr b="0" i="0" sz="2600" u="none" cap="none" strike="noStrike">
              <a:solidFill>
                <a:srgbClr val="1A1A1A"/>
              </a:solidFill>
              <a:latin typeface="Arial"/>
              <a:ea typeface="Arial"/>
              <a:cs typeface="Arial"/>
              <a:sym typeface="Arial"/>
            </a:endParaRPr>
          </a:p>
        </p:txBody>
      </p:sp>
      <p:pic>
        <p:nvPicPr>
          <p:cNvPr id="270" name="Google Shape;270;p45"/>
          <p:cNvPicPr preferRelativeResize="0"/>
          <p:nvPr/>
        </p:nvPicPr>
        <p:blipFill rotWithShape="1">
          <a:blip r:embed="rId3">
            <a:alphaModFix/>
          </a:blip>
          <a:srcRect b="0" l="0" r="0" t="0"/>
          <a:stretch/>
        </p:blipFill>
        <p:spPr>
          <a:xfrm>
            <a:off x="7441175" y="112874"/>
            <a:ext cx="1576075" cy="1842226"/>
          </a:xfrm>
          <a:prstGeom prst="rect">
            <a:avLst/>
          </a:prstGeom>
          <a:noFill/>
          <a:ln>
            <a:noFill/>
          </a:ln>
        </p:spPr>
      </p:pic>
      <p:pic>
        <p:nvPicPr>
          <p:cNvPr id="271" name="Google Shape;271;p45" title="2-001-Q-Learning.mov">
            <a:hlinkClick r:id="rId4"/>
          </p:cNvPr>
          <p:cNvPicPr preferRelativeResize="0"/>
          <p:nvPr/>
        </p:nvPicPr>
        <p:blipFill rotWithShape="1">
          <a:blip r:embed="rId5">
            <a:alphaModFix/>
          </a:blip>
          <a:srcRect b="0" l="0" r="0" t="0"/>
          <a:stretch/>
        </p:blipFill>
        <p:spPr>
          <a:xfrm>
            <a:off x="2286000" y="936574"/>
            <a:ext cx="4572000" cy="3429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6"/>
          <p:cNvSpPr txBox="1"/>
          <p:nvPr>
            <p:ph type="title"/>
          </p:nvPr>
        </p:nvSpPr>
        <p:spPr>
          <a:xfrm>
            <a:off x="1063850" y="2938202"/>
            <a:ext cx="5518500" cy="7926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chemeClr val="dk1"/>
              </a:buClr>
              <a:buSzPts val="1100"/>
              <a:buFont typeface="Arial"/>
              <a:buNone/>
            </a:pPr>
            <a:r>
              <a:rPr lang="zh-TW" sz="4000">
                <a:solidFill>
                  <a:schemeClr val="dk1"/>
                </a:solidFill>
              </a:rPr>
              <a:t>Q-Learning 實戰演練</a:t>
            </a:r>
            <a:endParaRPr sz="4000">
              <a:solidFill>
                <a:schemeClr val="dk1"/>
              </a:solidFill>
            </a:endParaRPr>
          </a:p>
          <a:p>
            <a:pPr indent="0" lvl="0" marL="0" marR="0" rtl="0" algn="l">
              <a:lnSpc>
                <a:spcPct val="100000"/>
              </a:lnSpc>
              <a:spcBef>
                <a:spcPts val="0"/>
              </a:spcBef>
              <a:spcAft>
                <a:spcPts val="0"/>
              </a:spcAft>
              <a:buClr>
                <a:srgbClr val="56BADC"/>
              </a:buClr>
              <a:buSzPts val="4200"/>
              <a:buFont typeface="Arial"/>
              <a:buNone/>
            </a:pPr>
            <a:r>
              <a:t/>
            </a:r>
            <a:endParaRPr sz="3200">
              <a:solidFill>
                <a:schemeClr val="dk1"/>
              </a:solidFill>
            </a:endParaRPr>
          </a:p>
        </p:txBody>
      </p:sp>
      <p:sp>
        <p:nvSpPr>
          <p:cNvPr id="277" name="Google Shape;277;p46"/>
          <p:cNvSpPr txBox="1"/>
          <p:nvPr/>
        </p:nvSpPr>
        <p:spPr>
          <a:xfrm>
            <a:off x="1063850" y="2302556"/>
            <a:ext cx="7158900" cy="79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595959"/>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7" title="S1 2 QLearning概念 P10">
            <a:hlinkClick r:id="rId3"/>
          </p:cNvPr>
          <p:cNvPicPr preferRelativeResize="0"/>
          <p:nvPr/>
        </p:nvPicPr>
        <p:blipFill rotWithShape="1">
          <a:blip r:embed="rId4">
            <a:alphaModFix/>
          </a:blip>
          <a:srcRect b="0" l="0" r="0" t="0"/>
          <a:stretch/>
        </p:blipFill>
        <p:spPr>
          <a:xfrm>
            <a:off x="2286000" y="1040200"/>
            <a:ext cx="4572000" cy="3429000"/>
          </a:xfrm>
          <a:prstGeom prst="rect">
            <a:avLst/>
          </a:prstGeom>
          <a:noFill/>
          <a:ln>
            <a:noFill/>
          </a:ln>
        </p:spPr>
      </p:pic>
      <p:sp>
        <p:nvSpPr>
          <p:cNvPr id="283" name="Google Shape;283;p47"/>
          <p:cNvSpPr txBox="1"/>
          <p:nvPr/>
        </p:nvSpPr>
        <p:spPr>
          <a:xfrm>
            <a:off x="367100" y="91475"/>
            <a:ext cx="3000000" cy="61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zh-TW" sz="4000" u="none" cap="none" strike="noStrike">
                <a:solidFill>
                  <a:schemeClr val="dk1"/>
                </a:solidFill>
                <a:latin typeface="Arial"/>
                <a:ea typeface="Arial"/>
                <a:cs typeface="Arial"/>
                <a:sym typeface="Arial"/>
              </a:rPr>
              <a:t>Q-Learning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8"/>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Q-Learning- 機器如何從環境搜集資料</a:t>
            </a:r>
            <a:endParaRPr b="0" i="0" sz="3000" u="none" cap="none" strike="noStrike">
              <a:solidFill>
                <a:srgbClr val="000000"/>
              </a:solidFill>
              <a:latin typeface="Arial"/>
              <a:ea typeface="Arial"/>
              <a:cs typeface="Arial"/>
              <a:sym typeface="Arial"/>
            </a:endParaRPr>
          </a:p>
        </p:txBody>
      </p:sp>
      <p:sp>
        <p:nvSpPr>
          <p:cNvPr id="289" name="Google Shape;289;p48"/>
          <p:cNvSpPr txBox="1"/>
          <p:nvPr/>
        </p:nvSpPr>
        <p:spPr>
          <a:xfrm>
            <a:off x="470725" y="2732475"/>
            <a:ext cx="206700" cy="2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290" name="Google Shape;290;p48"/>
          <p:cNvGraphicFramePr/>
          <p:nvPr/>
        </p:nvGraphicFramePr>
        <p:xfrm>
          <a:off x="3665775" y="1314450"/>
          <a:ext cx="3000000" cy="3000000"/>
        </p:xfrm>
        <a:graphic>
          <a:graphicData uri="http://schemas.openxmlformats.org/drawingml/2006/table">
            <a:tbl>
              <a:tblPr>
                <a:noFill/>
                <a:tableStyleId>{2D6BD53F-DF48-4892-8D29-3CAF124EB510}</a:tableStyleId>
              </a:tblPr>
              <a:tblGrid>
                <a:gridCol w="711850"/>
                <a:gridCol w="711850"/>
                <a:gridCol w="711850"/>
                <a:gridCol w="711850"/>
                <a:gridCol w="711850"/>
                <a:gridCol w="711850"/>
                <a:gridCol w="711850"/>
              </a:tblGrid>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pic>
        <p:nvPicPr>
          <p:cNvPr id="291" name="Google Shape;291;p48"/>
          <p:cNvPicPr preferRelativeResize="0"/>
          <p:nvPr/>
        </p:nvPicPr>
        <p:blipFill rotWithShape="1">
          <a:blip r:embed="rId3">
            <a:alphaModFix/>
          </a:blip>
          <a:srcRect b="0" l="0" r="0" t="0"/>
          <a:stretch/>
        </p:blipFill>
        <p:spPr>
          <a:xfrm>
            <a:off x="6513175" y="2928575"/>
            <a:ext cx="711850" cy="524624"/>
          </a:xfrm>
          <a:prstGeom prst="rect">
            <a:avLst/>
          </a:prstGeom>
          <a:noFill/>
          <a:ln>
            <a:noFill/>
          </a:ln>
        </p:spPr>
      </p:pic>
      <p:pic>
        <p:nvPicPr>
          <p:cNvPr id="292" name="Google Shape;292;p48"/>
          <p:cNvPicPr preferRelativeResize="0"/>
          <p:nvPr/>
        </p:nvPicPr>
        <p:blipFill rotWithShape="1">
          <a:blip r:embed="rId4">
            <a:alphaModFix/>
          </a:blip>
          <a:srcRect b="0" l="0" r="0" t="0"/>
          <a:stretch/>
        </p:blipFill>
        <p:spPr>
          <a:xfrm>
            <a:off x="5089475" y="2386700"/>
            <a:ext cx="711850" cy="524624"/>
          </a:xfrm>
          <a:prstGeom prst="rect">
            <a:avLst/>
          </a:prstGeom>
          <a:noFill/>
          <a:ln>
            <a:noFill/>
          </a:ln>
        </p:spPr>
      </p:pic>
      <p:pic>
        <p:nvPicPr>
          <p:cNvPr id="293" name="Google Shape;293;p48"/>
          <p:cNvPicPr preferRelativeResize="0"/>
          <p:nvPr/>
        </p:nvPicPr>
        <p:blipFill rotWithShape="1">
          <a:blip r:embed="rId5">
            <a:alphaModFix/>
          </a:blip>
          <a:srcRect b="0" l="0" r="0" t="0"/>
          <a:stretch/>
        </p:blipFill>
        <p:spPr>
          <a:xfrm flipH="1">
            <a:off x="3767254" y="899168"/>
            <a:ext cx="523184" cy="837128"/>
          </a:xfrm>
          <a:prstGeom prst="rect">
            <a:avLst/>
          </a:prstGeom>
          <a:noFill/>
          <a:ln>
            <a:noFill/>
          </a:ln>
        </p:spPr>
      </p:pic>
      <p:pic>
        <p:nvPicPr>
          <p:cNvPr id="294" name="Google Shape;294;p48"/>
          <p:cNvPicPr preferRelativeResize="0"/>
          <p:nvPr/>
        </p:nvPicPr>
        <p:blipFill rotWithShape="1">
          <a:blip r:embed="rId6">
            <a:alphaModFix/>
          </a:blip>
          <a:srcRect b="0" l="0" r="0" t="0"/>
          <a:stretch/>
        </p:blipFill>
        <p:spPr>
          <a:xfrm>
            <a:off x="7936875" y="4531200"/>
            <a:ext cx="711850" cy="524624"/>
          </a:xfrm>
          <a:prstGeom prst="rect">
            <a:avLst/>
          </a:prstGeom>
          <a:noFill/>
          <a:ln>
            <a:noFill/>
          </a:ln>
        </p:spPr>
      </p:pic>
      <p:sp>
        <p:nvSpPr>
          <p:cNvPr id="295" name="Google Shape;295;p48"/>
          <p:cNvSpPr txBox="1"/>
          <p:nvPr/>
        </p:nvSpPr>
        <p:spPr>
          <a:xfrm>
            <a:off x="5658100" y="2063425"/>
            <a:ext cx="5232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FF0000"/>
                </a:solidFill>
                <a:latin typeface="Arial"/>
                <a:ea typeface="Arial"/>
                <a:cs typeface="Arial"/>
                <a:sym typeface="Arial"/>
              </a:rPr>
              <a:t>-1</a:t>
            </a:r>
            <a:endParaRPr b="0" i="0" sz="3000" u="none" cap="none" strike="noStrike">
              <a:solidFill>
                <a:srgbClr val="FF0000"/>
              </a:solidFill>
              <a:latin typeface="Arial"/>
              <a:ea typeface="Arial"/>
              <a:cs typeface="Arial"/>
              <a:sym typeface="Arial"/>
            </a:endParaRPr>
          </a:p>
        </p:txBody>
      </p:sp>
      <p:sp>
        <p:nvSpPr>
          <p:cNvPr id="296" name="Google Shape;296;p48"/>
          <p:cNvSpPr txBox="1"/>
          <p:nvPr/>
        </p:nvSpPr>
        <p:spPr>
          <a:xfrm>
            <a:off x="7176725" y="2709525"/>
            <a:ext cx="5232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FF0000"/>
                </a:solidFill>
                <a:latin typeface="Arial"/>
                <a:ea typeface="Arial"/>
                <a:cs typeface="Arial"/>
                <a:sym typeface="Arial"/>
              </a:rPr>
              <a:t>-1</a:t>
            </a:r>
            <a:endParaRPr b="0" i="0" sz="3000" u="none" cap="none" strike="noStrike">
              <a:solidFill>
                <a:srgbClr val="FF0000"/>
              </a:solidFill>
              <a:latin typeface="Arial"/>
              <a:ea typeface="Arial"/>
              <a:cs typeface="Arial"/>
              <a:sym typeface="Arial"/>
            </a:endParaRPr>
          </a:p>
        </p:txBody>
      </p:sp>
      <p:sp>
        <p:nvSpPr>
          <p:cNvPr id="297" name="Google Shape;297;p48"/>
          <p:cNvSpPr txBox="1"/>
          <p:nvPr/>
        </p:nvSpPr>
        <p:spPr>
          <a:xfrm>
            <a:off x="8385300" y="4179075"/>
            <a:ext cx="7839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FF"/>
                </a:solidFill>
                <a:latin typeface="Arial"/>
                <a:ea typeface="Arial"/>
                <a:cs typeface="Arial"/>
                <a:sym typeface="Arial"/>
              </a:rPr>
              <a:t>+1</a:t>
            </a:r>
            <a:endParaRPr b="0" i="0" sz="3000" u="none" cap="none" strike="noStrike">
              <a:solidFill>
                <a:srgbClr val="0000FF"/>
              </a:solidFill>
              <a:latin typeface="Arial"/>
              <a:ea typeface="Arial"/>
              <a:cs typeface="Arial"/>
              <a:sym typeface="Arial"/>
            </a:endParaRPr>
          </a:p>
        </p:txBody>
      </p:sp>
      <p:grpSp>
        <p:nvGrpSpPr>
          <p:cNvPr id="298" name="Google Shape;298;p48"/>
          <p:cNvGrpSpPr/>
          <p:nvPr/>
        </p:nvGrpSpPr>
        <p:grpSpPr>
          <a:xfrm>
            <a:off x="982225" y="1883775"/>
            <a:ext cx="2283425" cy="572700"/>
            <a:chOff x="220225" y="1883775"/>
            <a:chExt cx="2283425" cy="572700"/>
          </a:xfrm>
        </p:grpSpPr>
        <p:sp>
          <p:nvSpPr>
            <p:cNvPr id="299" name="Google Shape;299;p48"/>
            <p:cNvSpPr txBox="1"/>
            <p:nvPr/>
          </p:nvSpPr>
          <p:spPr>
            <a:xfrm>
              <a:off x="220225" y="1883775"/>
              <a:ext cx="2088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 Initial State )</a:t>
              </a:r>
              <a:endParaRPr b="0" i="0" sz="1800" u="none" cap="none" strike="noStrike">
                <a:solidFill>
                  <a:srgbClr val="000000"/>
                </a:solidFill>
                <a:latin typeface="Arial"/>
                <a:ea typeface="Arial"/>
                <a:cs typeface="Arial"/>
                <a:sym typeface="Arial"/>
              </a:endParaRPr>
            </a:p>
          </p:txBody>
        </p:sp>
        <p:sp>
          <p:nvSpPr>
            <p:cNvPr id="300" name="Google Shape;300;p48"/>
            <p:cNvSpPr/>
            <p:nvPr/>
          </p:nvSpPr>
          <p:spPr>
            <a:xfrm>
              <a:off x="1860750" y="1945275"/>
              <a:ext cx="642900" cy="355800"/>
            </a:xfrm>
            <a:prstGeom prst="lef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1" name="Google Shape;301;p48"/>
          <p:cNvGrpSpPr/>
          <p:nvPr/>
        </p:nvGrpSpPr>
        <p:grpSpPr>
          <a:xfrm>
            <a:off x="3707400" y="1407550"/>
            <a:ext cx="4910100" cy="3556200"/>
            <a:chOff x="3707400" y="1407550"/>
            <a:chExt cx="4910100" cy="3556200"/>
          </a:xfrm>
        </p:grpSpPr>
        <p:grpSp>
          <p:nvGrpSpPr>
            <p:cNvPr id="302" name="Google Shape;302;p48"/>
            <p:cNvGrpSpPr/>
            <p:nvPr/>
          </p:nvGrpSpPr>
          <p:grpSpPr>
            <a:xfrm>
              <a:off x="3707400" y="1940950"/>
              <a:ext cx="642900" cy="3022800"/>
              <a:chOff x="3707400" y="1940950"/>
              <a:chExt cx="642900" cy="3022800"/>
            </a:xfrm>
          </p:grpSpPr>
          <p:sp>
            <p:nvSpPr>
              <p:cNvPr id="303" name="Google Shape;303;p48"/>
              <p:cNvSpPr txBox="1"/>
              <p:nvPr/>
            </p:nvSpPr>
            <p:spPr>
              <a:xfrm>
                <a:off x="3707400" y="1940950"/>
                <a:ext cx="642900" cy="35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a:t>
                </a:r>
                <a:endParaRPr b="0" i="0" sz="1800" u="none" cap="none" strike="noStrike">
                  <a:solidFill>
                    <a:srgbClr val="000000"/>
                  </a:solidFill>
                  <a:latin typeface="Arial"/>
                  <a:ea typeface="Arial"/>
                  <a:cs typeface="Arial"/>
                  <a:sym typeface="Arial"/>
                </a:endParaRPr>
              </a:p>
            </p:txBody>
          </p:sp>
          <p:sp>
            <p:nvSpPr>
              <p:cNvPr id="304" name="Google Shape;304;p48"/>
              <p:cNvSpPr txBox="1"/>
              <p:nvPr/>
            </p:nvSpPr>
            <p:spPr>
              <a:xfrm>
                <a:off x="3707400" y="2474350"/>
                <a:ext cx="642900" cy="35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a:t>
                </a:r>
                <a:endParaRPr b="0" i="0" sz="1800" u="none" cap="none" strike="noStrike">
                  <a:solidFill>
                    <a:srgbClr val="000000"/>
                  </a:solidFill>
                  <a:latin typeface="Arial"/>
                  <a:ea typeface="Arial"/>
                  <a:cs typeface="Arial"/>
                  <a:sym typeface="Arial"/>
                </a:endParaRPr>
              </a:p>
            </p:txBody>
          </p:sp>
          <p:sp>
            <p:nvSpPr>
              <p:cNvPr id="305" name="Google Shape;305;p48"/>
              <p:cNvSpPr txBox="1"/>
              <p:nvPr/>
            </p:nvSpPr>
            <p:spPr>
              <a:xfrm>
                <a:off x="3707400" y="3007750"/>
                <a:ext cx="642900" cy="35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a:t>
                </a:r>
                <a:endParaRPr b="0" i="0" sz="1800" u="none" cap="none" strike="noStrike">
                  <a:solidFill>
                    <a:srgbClr val="000000"/>
                  </a:solidFill>
                  <a:latin typeface="Arial"/>
                  <a:ea typeface="Arial"/>
                  <a:cs typeface="Arial"/>
                  <a:sym typeface="Arial"/>
                </a:endParaRPr>
              </a:p>
            </p:txBody>
          </p:sp>
          <p:sp>
            <p:nvSpPr>
              <p:cNvPr id="306" name="Google Shape;306;p48"/>
              <p:cNvSpPr txBox="1"/>
              <p:nvPr/>
            </p:nvSpPr>
            <p:spPr>
              <a:xfrm>
                <a:off x="3707400" y="3541150"/>
                <a:ext cx="642900" cy="35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a:t>
                </a:r>
                <a:endParaRPr b="0" i="0" sz="1800" u="none" cap="none" strike="noStrike">
                  <a:solidFill>
                    <a:srgbClr val="000000"/>
                  </a:solidFill>
                  <a:latin typeface="Arial"/>
                  <a:ea typeface="Arial"/>
                  <a:cs typeface="Arial"/>
                  <a:sym typeface="Arial"/>
                </a:endParaRPr>
              </a:p>
            </p:txBody>
          </p:sp>
          <p:sp>
            <p:nvSpPr>
              <p:cNvPr id="307" name="Google Shape;307;p48"/>
              <p:cNvSpPr txBox="1"/>
              <p:nvPr/>
            </p:nvSpPr>
            <p:spPr>
              <a:xfrm>
                <a:off x="3707400" y="4074550"/>
                <a:ext cx="642900" cy="35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a:t>
                </a:r>
                <a:endParaRPr b="0" i="0" sz="1800" u="none" cap="none" strike="noStrike">
                  <a:solidFill>
                    <a:srgbClr val="000000"/>
                  </a:solidFill>
                  <a:latin typeface="Arial"/>
                  <a:ea typeface="Arial"/>
                  <a:cs typeface="Arial"/>
                  <a:sym typeface="Arial"/>
                </a:endParaRPr>
              </a:p>
            </p:txBody>
          </p:sp>
          <p:sp>
            <p:nvSpPr>
              <p:cNvPr id="308" name="Google Shape;308;p48"/>
              <p:cNvSpPr txBox="1"/>
              <p:nvPr/>
            </p:nvSpPr>
            <p:spPr>
              <a:xfrm>
                <a:off x="3707400" y="4607950"/>
                <a:ext cx="642900" cy="35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a:t>
                </a:r>
                <a:endParaRPr b="0" i="0" sz="1800" u="none" cap="none" strike="noStrike">
                  <a:solidFill>
                    <a:srgbClr val="000000"/>
                  </a:solidFill>
                  <a:latin typeface="Arial"/>
                  <a:ea typeface="Arial"/>
                  <a:cs typeface="Arial"/>
                  <a:sym typeface="Arial"/>
                </a:endParaRPr>
              </a:p>
            </p:txBody>
          </p:sp>
        </p:grpSp>
        <p:sp>
          <p:nvSpPr>
            <p:cNvPr id="309" name="Google Shape;309;p48"/>
            <p:cNvSpPr txBox="1"/>
            <p:nvPr/>
          </p:nvSpPr>
          <p:spPr>
            <a:xfrm>
              <a:off x="4393200" y="1407550"/>
              <a:ext cx="642900" cy="35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a:t>
              </a:r>
              <a:endParaRPr b="0" i="0" sz="1800" u="none" cap="none" strike="noStrike">
                <a:solidFill>
                  <a:srgbClr val="000000"/>
                </a:solidFill>
                <a:latin typeface="Arial"/>
                <a:ea typeface="Arial"/>
                <a:cs typeface="Arial"/>
                <a:sym typeface="Arial"/>
              </a:endParaRPr>
            </a:p>
          </p:txBody>
        </p:sp>
        <p:sp>
          <p:nvSpPr>
            <p:cNvPr id="310" name="Google Shape;310;p48"/>
            <p:cNvSpPr txBox="1"/>
            <p:nvPr/>
          </p:nvSpPr>
          <p:spPr>
            <a:xfrm>
              <a:off x="5155200" y="1407550"/>
              <a:ext cx="642900" cy="35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a:t>
              </a:r>
              <a:endParaRPr b="0" i="0" sz="1800" u="none" cap="none" strike="noStrike">
                <a:solidFill>
                  <a:srgbClr val="000000"/>
                </a:solidFill>
                <a:latin typeface="Arial"/>
                <a:ea typeface="Arial"/>
                <a:cs typeface="Arial"/>
                <a:sym typeface="Arial"/>
              </a:endParaRPr>
            </a:p>
          </p:txBody>
        </p:sp>
        <p:sp>
          <p:nvSpPr>
            <p:cNvPr id="311" name="Google Shape;311;p48"/>
            <p:cNvSpPr txBox="1"/>
            <p:nvPr/>
          </p:nvSpPr>
          <p:spPr>
            <a:xfrm>
              <a:off x="5841000" y="1407550"/>
              <a:ext cx="642900" cy="35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a:t>
              </a:r>
              <a:endParaRPr b="0" i="0" sz="1800" u="none" cap="none" strike="noStrike">
                <a:solidFill>
                  <a:srgbClr val="000000"/>
                </a:solidFill>
                <a:latin typeface="Arial"/>
                <a:ea typeface="Arial"/>
                <a:cs typeface="Arial"/>
                <a:sym typeface="Arial"/>
              </a:endParaRPr>
            </a:p>
          </p:txBody>
        </p:sp>
        <p:sp>
          <p:nvSpPr>
            <p:cNvPr id="312" name="Google Shape;312;p48"/>
            <p:cNvSpPr txBox="1"/>
            <p:nvPr/>
          </p:nvSpPr>
          <p:spPr>
            <a:xfrm>
              <a:off x="6526800" y="1407550"/>
              <a:ext cx="642900" cy="35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a:t>
              </a:r>
              <a:endParaRPr b="0" i="0" sz="1800" u="none" cap="none" strike="noStrike">
                <a:solidFill>
                  <a:srgbClr val="000000"/>
                </a:solidFill>
                <a:latin typeface="Arial"/>
                <a:ea typeface="Arial"/>
                <a:cs typeface="Arial"/>
                <a:sym typeface="Arial"/>
              </a:endParaRPr>
            </a:p>
          </p:txBody>
        </p:sp>
        <p:sp>
          <p:nvSpPr>
            <p:cNvPr id="313" name="Google Shape;313;p48"/>
            <p:cNvSpPr txBox="1"/>
            <p:nvPr/>
          </p:nvSpPr>
          <p:spPr>
            <a:xfrm>
              <a:off x="7212600" y="1407550"/>
              <a:ext cx="642900" cy="35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a:t>
              </a:r>
              <a:endParaRPr b="0" i="0" sz="1800" u="none" cap="none" strike="noStrike">
                <a:solidFill>
                  <a:srgbClr val="000000"/>
                </a:solidFill>
                <a:latin typeface="Arial"/>
                <a:ea typeface="Arial"/>
                <a:cs typeface="Arial"/>
                <a:sym typeface="Arial"/>
              </a:endParaRPr>
            </a:p>
          </p:txBody>
        </p:sp>
        <p:sp>
          <p:nvSpPr>
            <p:cNvPr id="314" name="Google Shape;314;p48"/>
            <p:cNvSpPr txBox="1"/>
            <p:nvPr/>
          </p:nvSpPr>
          <p:spPr>
            <a:xfrm>
              <a:off x="7974600" y="1407550"/>
              <a:ext cx="642900" cy="35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a:t>
              </a:r>
              <a:endParaRPr b="0" i="0" sz="1800" u="none" cap="none" strike="noStrike">
                <a:solidFill>
                  <a:srgbClr val="000000"/>
                </a:solidFill>
                <a:latin typeface="Arial"/>
                <a:ea typeface="Arial"/>
                <a:cs typeface="Arial"/>
                <a:sym typeface="Arial"/>
              </a:endParaRPr>
            </a:p>
          </p:txBody>
        </p:sp>
      </p:grpSp>
      <p:grpSp>
        <p:nvGrpSpPr>
          <p:cNvPr id="315" name="Google Shape;315;p48"/>
          <p:cNvGrpSpPr/>
          <p:nvPr/>
        </p:nvGrpSpPr>
        <p:grpSpPr>
          <a:xfrm>
            <a:off x="7381138" y="4029563"/>
            <a:ext cx="1062000" cy="994500"/>
            <a:chOff x="7381138" y="4029563"/>
            <a:chExt cx="1062000" cy="994500"/>
          </a:xfrm>
        </p:grpSpPr>
        <p:sp>
          <p:nvSpPr>
            <p:cNvPr id="316" name="Google Shape;316;p48"/>
            <p:cNvSpPr txBox="1"/>
            <p:nvPr/>
          </p:nvSpPr>
          <p:spPr>
            <a:xfrm>
              <a:off x="7381138" y="4562963"/>
              <a:ext cx="376200" cy="46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棒</a:t>
              </a:r>
              <a:endParaRPr b="0" i="0" sz="1800" u="none" cap="none" strike="noStrike">
                <a:solidFill>
                  <a:srgbClr val="0000FF"/>
                </a:solidFill>
                <a:latin typeface="Arial"/>
                <a:ea typeface="Arial"/>
                <a:cs typeface="Arial"/>
                <a:sym typeface="Arial"/>
              </a:endParaRPr>
            </a:p>
          </p:txBody>
        </p:sp>
        <p:sp>
          <p:nvSpPr>
            <p:cNvPr id="317" name="Google Shape;317;p48"/>
            <p:cNvSpPr txBox="1"/>
            <p:nvPr/>
          </p:nvSpPr>
          <p:spPr>
            <a:xfrm>
              <a:off x="8066938" y="4029563"/>
              <a:ext cx="376200" cy="46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棒</a:t>
              </a:r>
              <a:endParaRPr b="0" i="0" sz="1800" u="none" cap="none" strike="noStrike">
                <a:solidFill>
                  <a:srgbClr val="0000FF"/>
                </a:solidFill>
                <a:latin typeface="Arial"/>
                <a:ea typeface="Arial"/>
                <a:cs typeface="Arial"/>
                <a:sym typeface="Arial"/>
              </a:endParaRPr>
            </a:p>
          </p:txBody>
        </p:sp>
      </p:grpSp>
      <p:grpSp>
        <p:nvGrpSpPr>
          <p:cNvPr id="318" name="Google Shape;318;p48"/>
          <p:cNvGrpSpPr/>
          <p:nvPr/>
        </p:nvGrpSpPr>
        <p:grpSpPr>
          <a:xfrm>
            <a:off x="4508013" y="1855525"/>
            <a:ext cx="3348000" cy="2061300"/>
            <a:chOff x="4508013" y="1855525"/>
            <a:chExt cx="3348000" cy="2061300"/>
          </a:xfrm>
        </p:grpSpPr>
        <p:sp>
          <p:nvSpPr>
            <p:cNvPr id="319" name="Google Shape;319;p48"/>
            <p:cNvSpPr txBox="1"/>
            <p:nvPr/>
          </p:nvSpPr>
          <p:spPr>
            <a:xfrm>
              <a:off x="4508013" y="2388925"/>
              <a:ext cx="376200" cy="46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雷</a:t>
              </a:r>
              <a:endParaRPr b="0" i="0" sz="1800" u="none" cap="none" strike="noStrike">
                <a:solidFill>
                  <a:srgbClr val="FF0000"/>
                </a:solidFill>
                <a:latin typeface="Arial"/>
                <a:ea typeface="Arial"/>
                <a:cs typeface="Arial"/>
                <a:sym typeface="Arial"/>
              </a:endParaRPr>
            </a:p>
          </p:txBody>
        </p:sp>
        <p:sp>
          <p:nvSpPr>
            <p:cNvPr id="320" name="Google Shape;320;p48"/>
            <p:cNvSpPr txBox="1"/>
            <p:nvPr/>
          </p:nvSpPr>
          <p:spPr>
            <a:xfrm>
              <a:off x="5270013" y="2998525"/>
              <a:ext cx="376200" cy="46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雷</a:t>
              </a:r>
              <a:endParaRPr b="0" i="0" sz="1800" u="none" cap="none" strike="noStrike">
                <a:solidFill>
                  <a:srgbClr val="FF0000"/>
                </a:solidFill>
                <a:latin typeface="Arial"/>
                <a:ea typeface="Arial"/>
                <a:cs typeface="Arial"/>
                <a:sym typeface="Arial"/>
              </a:endParaRPr>
            </a:p>
          </p:txBody>
        </p:sp>
        <p:sp>
          <p:nvSpPr>
            <p:cNvPr id="321" name="Google Shape;321;p48"/>
            <p:cNvSpPr txBox="1"/>
            <p:nvPr/>
          </p:nvSpPr>
          <p:spPr>
            <a:xfrm>
              <a:off x="5270013" y="1855525"/>
              <a:ext cx="376200" cy="46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雷</a:t>
              </a:r>
              <a:endParaRPr b="0" i="0" sz="1800" u="none" cap="none" strike="noStrike">
                <a:solidFill>
                  <a:srgbClr val="FF0000"/>
                </a:solidFill>
                <a:latin typeface="Arial"/>
                <a:ea typeface="Arial"/>
                <a:cs typeface="Arial"/>
                <a:sym typeface="Arial"/>
              </a:endParaRPr>
            </a:p>
          </p:txBody>
        </p:sp>
        <p:sp>
          <p:nvSpPr>
            <p:cNvPr id="322" name="Google Shape;322;p48"/>
            <p:cNvSpPr txBox="1"/>
            <p:nvPr/>
          </p:nvSpPr>
          <p:spPr>
            <a:xfrm>
              <a:off x="5955813" y="2388925"/>
              <a:ext cx="376200" cy="46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雷</a:t>
              </a:r>
              <a:endParaRPr b="0" i="0" sz="1800" u="none" cap="none" strike="noStrike">
                <a:solidFill>
                  <a:srgbClr val="FF0000"/>
                </a:solidFill>
                <a:latin typeface="Arial"/>
                <a:ea typeface="Arial"/>
                <a:cs typeface="Arial"/>
                <a:sym typeface="Arial"/>
              </a:endParaRPr>
            </a:p>
          </p:txBody>
        </p:sp>
        <p:sp>
          <p:nvSpPr>
            <p:cNvPr id="323" name="Google Shape;323;p48"/>
            <p:cNvSpPr txBox="1"/>
            <p:nvPr/>
          </p:nvSpPr>
          <p:spPr>
            <a:xfrm>
              <a:off x="6641613" y="2388925"/>
              <a:ext cx="376200" cy="46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雷</a:t>
              </a:r>
              <a:endParaRPr b="0" i="0" sz="1800" u="none" cap="none" strike="noStrike">
                <a:solidFill>
                  <a:srgbClr val="FF0000"/>
                </a:solidFill>
                <a:latin typeface="Arial"/>
                <a:ea typeface="Arial"/>
                <a:cs typeface="Arial"/>
                <a:sym typeface="Arial"/>
              </a:endParaRPr>
            </a:p>
          </p:txBody>
        </p:sp>
        <p:sp>
          <p:nvSpPr>
            <p:cNvPr id="324" name="Google Shape;324;p48"/>
            <p:cNvSpPr txBox="1"/>
            <p:nvPr/>
          </p:nvSpPr>
          <p:spPr>
            <a:xfrm>
              <a:off x="5955813" y="2998525"/>
              <a:ext cx="376200" cy="46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雷</a:t>
              </a:r>
              <a:endParaRPr b="0" i="0" sz="1800" u="none" cap="none" strike="noStrike">
                <a:solidFill>
                  <a:srgbClr val="FF0000"/>
                </a:solidFill>
                <a:latin typeface="Arial"/>
                <a:ea typeface="Arial"/>
                <a:cs typeface="Arial"/>
                <a:sym typeface="Arial"/>
              </a:endParaRPr>
            </a:p>
          </p:txBody>
        </p:sp>
        <p:sp>
          <p:nvSpPr>
            <p:cNvPr id="325" name="Google Shape;325;p48"/>
            <p:cNvSpPr txBox="1"/>
            <p:nvPr/>
          </p:nvSpPr>
          <p:spPr>
            <a:xfrm>
              <a:off x="6641613" y="3455725"/>
              <a:ext cx="376200" cy="46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雷</a:t>
              </a:r>
              <a:endParaRPr b="0" i="0" sz="1800" u="none" cap="none" strike="noStrike">
                <a:solidFill>
                  <a:srgbClr val="FF0000"/>
                </a:solidFill>
                <a:latin typeface="Arial"/>
                <a:ea typeface="Arial"/>
                <a:cs typeface="Arial"/>
                <a:sym typeface="Arial"/>
              </a:endParaRPr>
            </a:p>
          </p:txBody>
        </p:sp>
        <p:sp>
          <p:nvSpPr>
            <p:cNvPr id="326" name="Google Shape;326;p48"/>
            <p:cNvSpPr txBox="1"/>
            <p:nvPr/>
          </p:nvSpPr>
          <p:spPr>
            <a:xfrm>
              <a:off x="7479813" y="2998525"/>
              <a:ext cx="376200" cy="46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雷</a:t>
              </a:r>
              <a:endParaRPr b="0" i="0" sz="1800" u="none" cap="none" strike="noStrike">
                <a:solidFill>
                  <a:srgbClr val="FF0000"/>
                </a:solidFill>
                <a:latin typeface="Arial"/>
                <a:ea typeface="Arial"/>
                <a:cs typeface="Arial"/>
                <a:sym typeface="Arial"/>
              </a:endParaRPr>
            </a:p>
          </p:txBody>
        </p:sp>
      </p:grpSp>
      <p:grpSp>
        <p:nvGrpSpPr>
          <p:cNvPr id="327" name="Google Shape;327;p48"/>
          <p:cNvGrpSpPr/>
          <p:nvPr/>
        </p:nvGrpSpPr>
        <p:grpSpPr>
          <a:xfrm>
            <a:off x="336750" y="1426575"/>
            <a:ext cx="3328975" cy="572700"/>
            <a:chOff x="336750" y="1426575"/>
            <a:chExt cx="3328975" cy="572700"/>
          </a:xfrm>
        </p:grpSpPr>
        <p:sp>
          <p:nvSpPr>
            <p:cNvPr id="328" name="Google Shape;328;p48"/>
            <p:cNvSpPr/>
            <p:nvPr/>
          </p:nvSpPr>
          <p:spPr>
            <a:xfrm flipH="1">
              <a:off x="336750" y="1488075"/>
              <a:ext cx="642900" cy="355800"/>
            </a:xfrm>
            <a:prstGeom prst="lef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48"/>
            <p:cNvSpPr txBox="1"/>
            <p:nvPr/>
          </p:nvSpPr>
          <p:spPr>
            <a:xfrm>
              <a:off x="982225" y="1426575"/>
              <a:ext cx="26835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 Action )</a:t>
              </a:r>
              <a:endParaRPr b="0" i="0" sz="1800" u="none" cap="none" strike="noStrike">
                <a:solidFill>
                  <a:srgbClr val="000000"/>
                </a:solidFill>
                <a:latin typeface="Arial"/>
                <a:ea typeface="Arial"/>
                <a:cs typeface="Arial"/>
                <a:sym typeface="Arial"/>
              </a:endParaRPr>
            </a:p>
          </p:txBody>
        </p:sp>
      </p:grpSp>
      <p:grpSp>
        <p:nvGrpSpPr>
          <p:cNvPr id="330" name="Google Shape;330;p48"/>
          <p:cNvGrpSpPr/>
          <p:nvPr/>
        </p:nvGrpSpPr>
        <p:grpSpPr>
          <a:xfrm>
            <a:off x="144025" y="969375"/>
            <a:ext cx="3121625" cy="572700"/>
            <a:chOff x="144025" y="969375"/>
            <a:chExt cx="3121625" cy="572700"/>
          </a:xfrm>
        </p:grpSpPr>
        <p:sp>
          <p:nvSpPr>
            <p:cNvPr id="331" name="Google Shape;331;p48"/>
            <p:cNvSpPr/>
            <p:nvPr/>
          </p:nvSpPr>
          <p:spPr>
            <a:xfrm>
              <a:off x="2622750" y="1030875"/>
              <a:ext cx="642900" cy="355800"/>
            </a:xfrm>
            <a:prstGeom prst="lef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48"/>
            <p:cNvSpPr txBox="1"/>
            <p:nvPr/>
          </p:nvSpPr>
          <p:spPr>
            <a:xfrm>
              <a:off x="144025" y="969375"/>
              <a:ext cx="26835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 Next State, Reward )</a:t>
              </a:r>
              <a:endParaRPr b="0" i="0" sz="1800" u="none" cap="none" strike="noStrike">
                <a:solidFill>
                  <a:srgbClr val="000000"/>
                </a:solidFill>
                <a:latin typeface="Arial"/>
                <a:ea typeface="Arial"/>
                <a:cs typeface="Arial"/>
                <a:sym typeface="Arial"/>
              </a:endParaRPr>
            </a:p>
          </p:txBody>
        </p:sp>
      </p:grpSp>
      <p:grpSp>
        <p:nvGrpSpPr>
          <p:cNvPr id="333" name="Google Shape;333;p48"/>
          <p:cNvGrpSpPr/>
          <p:nvPr/>
        </p:nvGrpSpPr>
        <p:grpSpPr>
          <a:xfrm>
            <a:off x="144025" y="1408125"/>
            <a:ext cx="862800" cy="842800"/>
            <a:chOff x="144025" y="1255725"/>
            <a:chExt cx="862800" cy="842800"/>
          </a:xfrm>
        </p:grpSpPr>
        <p:cxnSp>
          <p:nvCxnSpPr>
            <p:cNvPr id="334" name="Google Shape;334;p48"/>
            <p:cNvCxnSpPr/>
            <p:nvPr/>
          </p:nvCxnSpPr>
          <p:spPr>
            <a:xfrm>
              <a:off x="144025" y="1255725"/>
              <a:ext cx="1500" cy="831000"/>
            </a:xfrm>
            <a:prstGeom prst="straightConnector1">
              <a:avLst/>
            </a:prstGeom>
            <a:noFill/>
            <a:ln cap="flat" cmpd="sng" w="28575">
              <a:solidFill>
                <a:srgbClr val="FF0000"/>
              </a:solidFill>
              <a:prstDash val="solid"/>
              <a:round/>
              <a:headEnd len="sm" w="sm" type="none"/>
              <a:tailEnd len="sm" w="sm" type="none"/>
            </a:ln>
          </p:spPr>
        </p:cxnSp>
        <p:cxnSp>
          <p:nvCxnSpPr>
            <p:cNvPr id="335" name="Google Shape;335;p48"/>
            <p:cNvCxnSpPr/>
            <p:nvPr/>
          </p:nvCxnSpPr>
          <p:spPr>
            <a:xfrm flipH="1">
              <a:off x="174375" y="1289300"/>
              <a:ext cx="250200" cy="1800"/>
            </a:xfrm>
            <a:prstGeom prst="straightConnector1">
              <a:avLst/>
            </a:prstGeom>
            <a:noFill/>
            <a:ln cap="flat" cmpd="sng" w="28575">
              <a:solidFill>
                <a:srgbClr val="FF0000"/>
              </a:solidFill>
              <a:prstDash val="solid"/>
              <a:round/>
              <a:headEnd len="sm" w="sm" type="none"/>
              <a:tailEnd len="sm" w="sm" type="none"/>
            </a:ln>
          </p:spPr>
        </p:cxnSp>
        <p:cxnSp>
          <p:nvCxnSpPr>
            <p:cNvPr id="336" name="Google Shape;336;p48"/>
            <p:cNvCxnSpPr/>
            <p:nvPr/>
          </p:nvCxnSpPr>
          <p:spPr>
            <a:xfrm>
              <a:off x="169825" y="2086525"/>
              <a:ext cx="837000" cy="12000"/>
            </a:xfrm>
            <a:prstGeom prst="straightConnector1">
              <a:avLst/>
            </a:prstGeom>
            <a:noFill/>
            <a:ln cap="flat" cmpd="sng" w="28575">
              <a:solidFill>
                <a:srgbClr val="FF0000"/>
              </a:solidFill>
              <a:prstDash val="solid"/>
              <a:round/>
              <a:headEnd len="sm" w="sm" type="none"/>
              <a:tailEnd len="med" w="med" type="triangle"/>
            </a:ln>
          </p:spPr>
        </p:cxnSp>
      </p:grpSp>
      <p:grpSp>
        <p:nvGrpSpPr>
          <p:cNvPr id="337" name="Google Shape;337;p48"/>
          <p:cNvGrpSpPr/>
          <p:nvPr/>
        </p:nvGrpSpPr>
        <p:grpSpPr>
          <a:xfrm>
            <a:off x="387901" y="2580075"/>
            <a:ext cx="1979999" cy="1672550"/>
            <a:chOff x="387901" y="2580075"/>
            <a:chExt cx="1979999" cy="1672550"/>
          </a:xfrm>
        </p:grpSpPr>
        <p:pic>
          <p:nvPicPr>
            <p:cNvPr id="338" name="Google Shape;338;p48"/>
            <p:cNvPicPr preferRelativeResize="0"/>
            <p:nvPr/>
          </p:nvPicPr>
          <p:blipFill rotWithShape="1">
            <a:blip r:embed="rId7">
              <a:alphaModFix/>
            </a:blip>
            <a:srcRect b="0" l="0" r="0" t="0"/>
            <a:stretch/>
          </p:blipFill>
          <p:spPr>
            <a:xfrm>
              <a:off x="387901" y="2580075"/>
              <a:ext cx="1979999" cy="1672550"/>
            </a:xfrm>
            <a:prstGeom prst="rect">
              <a:avLst/>
            </a:prstGeom>
            <a:noFill/>
            <a:ln>
              <a:noFill/>
            </a:ln>
          </p:spPr>
        </p:pic>
        <p:sp>
          <p:nvSpPr>
            <p:cNvPr id="339" name="Google Shape;339;p48"/>
            <p:cNvSpPr txBox="1"/>
            <p:nvPr/>
          </p:nvSpPr>
          <p:spPr>
            <a:xfrm>
              <a:off x="1092925" y="2599500"/>
              <a:ext cx="10620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Q-Table</a:t>
              </a:r>
              <a:endParaRPr b="0" i="0" sz="1800" u="none" cap="none" strike="noStrike">
                <a:solidFill>
                  <a:srgbClr val="FF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9"/>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Q-Learning- 利用獎勵決定狀態的價值 </a:t>
            </a:r>
            <a:endParaRPr b="0" i="0" sz="3000" u="none" cap="none" strike="noStrike">
              <a:solidFill>
                <a:srgbClr val="000000"/>
              </a:solidFill>
              <a:latin typeface="Arial"/>
              <a:ea typeface="Arial"/>
              <a:cs typeface="Arial"/>
              <a:sym typeface="Arial"/>
            </a:endParaRPr>
          </a:p>
        </p:txBody>
      </p:sp>
      <p:graphicFrame>
        <p:nvGraphicFramePr>
          <p:cNvPr id="345" name="Google Shape;345;p49"/>
          <p:cNvGraphicFramePr/>
          <p:nvPr/>
        </p:nvGraphicFramePr>
        <p:xfrm>
          <a:off x="159300" y="1344300"/>
          <a:ext cx="3000000" cy="3000000"/>
        </p:xfrm>
        <a:graphic>
          <a:graphicData uri="http://schemas.openxmlformats.org/drawingml/2006/table">
            <a:tbl>
              <a:tblPr>
                <a:noFill/>
                <a:tableStyleId>{2D6BD53F-DF48-4892-8D29-3CAF124EB510}</a:tableStyleId>
              </a:tblPr>
              <a:tblGrid>
                <a:gridCol w="649300"/>
                <a:gridCol w="805350"/>
                <a:gridCol w="805400"/>
              </a:tblGrid>
              <a:tr h="425500">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State</a:t>
                      </a:r>
                      <a:endParaRPr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Q_left</a:t>
                      </a:r>
                      <a:endParaRPr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Q_right</a:t>
                      </a:r>
                      <a:endParaRPr sz="1200" u="none" cap="none" strike="noStrike"/>
                    </a:p>
                  </a:txBody>
                  <a:tcPr marT="91425" marB="91425" marR="91425" marL="91425" anchor="ctr"/>
                </a:tc>
              </a:tr>
              <a:tr h="59047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Pos1</a:t>
                      </a:r>
                      <a:endParaRPr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Q(1,左)</a:t>
                      </a:r>
                      <a:endParaRPr sz="1200" u="none" cap="none" strike="noStrike"/>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Q(1,右）</a:t>
                      </a:r>
                      <a:endParaRPr sz="1200" u="none" cap="none" strike="noStrike"/>
                    </a:p>
                  </a:txBody>
                  <a:tcPr marT="91425" marB="91425" marR="91425" marL="91425" anchor="ctr">
                    <a:lnB cap="flat" cmpd="sng" w="9525">
                      <a:solidFill>
                        <a:srgbClr val="9E9E9E"/>
                      </a:solidFill>
                      <a:prstDash val="solid"/>
                      <a:round/>
                      <a:headEnd len="sm" w="sm" type="none"/>
                      <a:tailEnd len="sm" w="sm" type="none"/>
                    </a:lnB>
                  </a:tcPr>
                </a:tc>
              </a:tr>
              <a:tr h="58622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Pos2</a:t>
                      </a:r>
                      <a:endParaRPr sz="12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Q(2,左)</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Q(2,右）</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622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Pos3</a:t>
                      </a:r>
                      <a:endParaRPr sz="12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Q(3,左)</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Q(3,右）</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622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Pos4</a:t>
                      </a:r>
                      <a:endParaRPr sz="12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Q(4,左)</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Q(4,右）</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46" name="Google Shape;346;p49"/>
          <p:cNvSpPr txBox="1"/>
          <p:nvPr/>
        </p:nvSpPr>
        <p:spPr>
          <a:xfrm>
            <a:off x="3728250" y="1265075"/>
            <a:ext cx="5067300" cy="45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狀態的價值 = 在此狀態上行為產生的結果</a:t>
            </a:r>
            <a:endParaRPr b="0" i="0" sz="1800" u="none" cap="none" strike="noStrike">
              <a:solidFill>
                <a:srgbClr val="000000"/>
              </a:solidFill>
              <a:latin typeface="Arial"/>
              <a:ea typeface="Arial"/>
              <a:cs typeface="Arial"/>
              <a:sym typeface="Arial"/>
            </a:endParaRPr>
          </a:p>
        </p:txBody>
      </p:sp>
      <p:grpSp>
        <p:nvGrpSpPr>
          <p:cNvPr id="347" name="Google Shape;347;p49"/>
          <p:cNvGrpSpPr/>
          <p:nvPr/>
        </p:nvGrpSpPr>
        <p:grpSpPr>
          <a:xfrm>
            <a:off x="3804450" y="3903450"/>
            <a:ext cx="5277075" cy="769500"/>
            <a:chOff x="734775" y="3822875"/>
            <a:chExt cx="5277075" cy="769500"/>
          </a:xfrm>
        </p:grpSpPr>
        <p:cxnSp>
          <p:nvCxnSpPr>
            <p:cNvPr id="348" name="Google Shape;348;p49"/>
            <p:cNvCxnSpPr/>
            <p:nvPr/>
          </p:nvCxnSpPr>
          <p:spPr>
            <a:xfrm>
              <a:off x="734775" y="4374275"/>
              <a:ext cx="4317000" cy="0"/>
            </a:xfrm>
            <a:prstGeom prst="straightConnector1">
              <a:avLst/>
            </a:prstGeom>
            <a:noFill/>
            <a:ln cap="flat" cmpd="sng" w="9525">
              <a:solidFill>
                <a:srgbClr val="595959"/>
              </a:solidFill>
              <a:prstDash val="solid"/>
              <a:round/>
              <a:headEnd len="sm" w="sm" type="none"/>
              <a:tailEnd len="med" w="med" type="triangle"/>
            </a:ln>
          </p:spPr>
        </p:cxnSp>
        <p:sp>
          <p:nvSpPr>
            <p:cNvPr id="349" name="Google Shape;349;p49"/>
            <p:cNvSpPr/>
            <p:nvPr/>
          </p:nvSpPr>
          <p:spPr>
            <a:xfrm>
              <a:off x="1013475"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50" name="Google Shape;350;p49"/>
            <p:cNvSpPr/>
            <p:nvPr/>
          </p:nvSpPr>
          <p:spPr>
            <a:xfrm>
              <a:off x="1821450"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351" name="Google Shape;351;p49"/>
            <p:cNvSpPr/>
            <p:nvPr/>
          </p:nvSpPr>
          <p:spPr>
            <a:xfrm>
              <a:off x="2629425"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352" name="Google Shape;352;p49"/>
            <p:cNvSpPr/>
            <p:nvPr/>
          </p:nvSpPr>
          <p:spPr>
            <a:xfrm>
              <a:off x="3437400"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353" name="Google Shape;353;p49"/>
            <p:cNvSpPr/>
            <p:nvPr/>
          </p:nvSpPr>
          <p:spPr>
            <a:xfrm>
              <a:off x="4245375" y="4167575"/>
              <a:ext cx="367500" cy="424800"/>
            </a:xfrm>
            <a:prstGeom prst="rect">
              <a:avLst/>
            </a:prstGeom>
            <a:solidFill>
              <a:srgbClr val="9999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49"/>
            <p:cNvSpPr txBox="1"/>
            <p:nvPr/>
          </p:nvSpPr>
          <p:spPr>
            <a:xfrm>
              <a:off x="4163550" y="3822875"/>
              <a:ext cx="1848300" cy="19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Goal</a:t>
              </a:r>
              <a:endParaRPr b="0" i="0" sz="1400" u="none" cap="none" strike="noStrike">
                <a:solidFill>
                  <a:srgbClr val="000000"/>
                </a:solidFill>
                <a:latin typeface="Arial"/>
                <a:ea typeface="Arial"/>
                <a:cs typeface="Arial"/>
                <a:sym typeface="Arial"/>
              </a:endParaRPr>
            </a:p>
          </p:txBody>
        </p:sp>
      </p:grpSp>
      <p:grpSp>
        <p:nvGrpSpPr>
          <p:cNvPr id="355" name="Google Shape;355;p49"/>
          <p:cNvGrpSpPr/>
          <p:nvPr/>
        </p:nvGrpSpPr>
        <p:grpSpPr>
          <a:xfrm>
            <a:off x="4403536" y="3358942"/>
            <a:ext cx="1376690" cy="837128"/>
            <a:chOff x="3031988" y="1953899"/>
            <a:chExt cx="1709537" cy="1099025"/>
          </a:xfrm>
        </p:grpSpPr>
        <p:pic>
          <p:nvPicPr>
            <p:cNvPr id="356" name="Google Shape;356;p49"/>
            <p:cNvPicPr preferRelativeResize="0"/>
            <p:nvPr/>
          </p:nvPicPr>
          <p:blipFill rotWithShape="1">
            <a:blip r:embed="rId3">
              <a:alphaModFix/>
            </a:blip>
            <a:srcRect b="0" l="0" r="0" t="0"/>
            <a:stretch/>
          </p:blipFill>
          <p:spPr>
            <a:xfrm flipH="1">
              <a:off x="3552313" y="1953899"/>
              <a:ext cx="649675" cy="1099025"/>
            </a:xfrm>
            <a:prstGeom prst="rect">
              <a:avLst/>
            </a:prstGeom>
            <a:noFill/>
            <a:ln>
              <a:noFill/>
            </a:ln>
          </p:spPr>
        </p:pic>
        <p:sp>
          <p:nvSpPr>
            <p:cNvPr id="357" name="Google Shape;357;p49"/>
            <p:cNvSpPr/>
            <p:nvPr/>
          </p:nvSpPr>
          <p:spPr>
            <a:xfrm>
              <a:off x="4293925" y="2346825"/>
              <a:ext cx="447600" cy="333000"/>
            </a:xfrm>
            <a:prstGeom prst="rightArrow">
              <a:avLst>
                <a:gd fmla="val 50000" name="adj1"/>
                <a:gd fmla="val 50000" name="adj2"/>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49"/>
            <p:cNvSpPr/>
            <p:nvPr/>
          </p:nvSpPr>
          <p:spPr>
            <a:xfrm rot="10800000">
              <a:off x="3031988" y="2346825"/>
              <a:ext cx="447600" cy="333000"/>
            </a:xfrm>
            <a:prstGeom prst="rightArrow">
              <a:avLst>
                <a:gd fmla="val 50000" name="adj1"/>
                <a:gd fmla="val 50000" name="adj2"/>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9" name="Google Shape;359;p49"/>
          <p:cNvGrpSpPr/>
          <p:nvPr/>
        </p:nvGrpSpPr>
        <p:grpSpPr>
          <a:xfrm>
            <a:off x="6003736" y="3358942"/>
            <a:ext cx="1376690" cy="837128"/>
            <a:chOff x="3031988" y="1953899"/>
            <a:chExt cx="1709537" cy="1099025"/>
          </a:xfrm>
        </p:grpSpPr>
        <p:pic>
          <p:nvPicPr>
            <p:cNvPr id="360" name="Google Shape;360;p49"/>
            <p:cNvPicPr preferRelativeResize="0"/>
            <p:nvPr/>
          </p:nvPicPr>
          <p:blipFill rotWithShape="1">
            <a:blip r:embed="rId3">
              <a:alphaModFix/>
            </a:blip>
            <a:srcRect b="0" l="0" r="0" t="0"/>
            <a:stretch/>
          </p:blipFill>
          <p:spPr>
            <a:xfrm flipH="1">
              <a:off x="3552313" y="1953899"/>
              <a:ext cx="649675" cy="1099025"/>
            </a:xfrm>
            <a:prstGeom prst="rect">
              <a:avLst/>
            </a:prstGeom>
            <a:noFill/>
            <a:ln>
              <a:noFill/>
            </a:ln>
          </p:spPr>
        </p:pic>
        <p:sp>
          <p:nvSpPr>
            <p:cNvPr id="361" name="Google Shape;361;p49"/>
            <p:cNvSpPr/>
            <p:nvPr/>
          </p:nvSpPr>
          <p:spPr>
            <a:xfrm>
              <a:off x="4293925" y="2346825"/>
              <a:ext cx="447600" cy="333000"/>
            </a:xfrm>
            <a:prstGeom prst="rightArrow">
              <a:avLst>
                <a:gd fmla="val 50000" name="adj1"/>
                <a:gd fmla="val 50000" name="adj2"/>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49"/>
            <p:cNvSpPr/>
            <p:nvPr/>
          </p:nvSpPr>
          <p:spPr>
            <a:xfrm rot="10800000">
              <a:off x="3031988" y="2346825"/>
              <a:ext cx="447600" cy="333000"/>
            </a:xfrm>
            <a:prstGeom prst="rightArrow">
              <a:avLst>
                <a:gd fmla="val 50000" name="adj1"/>
                <a:gd fmla="val 50000" name="adj2"/>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3" name="Google Shape;363;p49"/>
          <p:cNvSpPr txBox="1"/>
          <p:nvPr/>
        </p:nvSpPr>
        <p:spPr>
          <a:xfrm>
            <a:off x="3728250" y="1647456"/>
            <a:ext cx="5067300" cy="45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Q(s, a) = R(s, a)</a:t>
            </a:r>
            <a:endParaRPr b="0" i="0" sz="1800" u="none" cap="none" strike="noStrike">
              <a:solidFill>
                <a:srgbClr val="000000"/>
              </a:solidFill>
              <a:latin typeface="Arial"/>
              <a:ea typeface="Arial"/>
              <a:cs typeface="Arial"/>
              <a:sym typeface="Arial"/>
            </a:endParaRPr>
          </a:p>
        </p:txBody>
      </p:sp>
      <p:sp>
        <p:nvSpPr>
          <p:cNvPr id="364" name="Google Shape;364;p49"/>
          <p:cNvSpPr txBox="1"/>
          <p:nvPr/>
        </p:nvSpPr>
        <p:spPr>
          <a:xfrm>
            <a:off x="7924025" y="3898450"/>
            <a:ext cx="1376700" cy="45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到達終點獲得reward 1</a:t>
            </a:r>
            <a:endParaRPr b="0" i="0" sz="1400" u="none" cap="none" strike="noStrike">
              <a:solidFill>
                <a:srgbClr val="000000"/>
              </a:solidFill>
              <a:latin typeface="Arial"/>
              <a:ea typeface="Arial"/>
              <a:cs typeface="Arial"/>
              <a:sym typeface="Arial"/>
            </a:endParaRPr>
          </a:p>
        </p:txBody>
      </p:sp>
      <p:sp>
        <p:nvSpPr>
          <p:cNvPr id="365" name="Google Shape;365;p49"/>
          <p:cNvSpPr txBox="1"/>
          <p:nvPr/>
        </p:nvSpPr>
        <p:spPr>
          <a:xfrm>
            <a:off x="2125000" y="3406900"/>
            <a:ext cx="5322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1</a:t>
            </a:r>
            <a:endParaRPr b="0" i="0" sz="1800" u="none" cap="none" strike="noStrike">
              <a:solidFill>
                <a:srgbClr val="FF0000"/>
              </a:solidFill>
              <a:latin typeface="Arial"/>
              <a:ea typeface="Arial"/>
              <a:cs typeface="Arial"/>
              <a:sym typeface="Arial"/>
            </a:endParaRPr>
          </a:p>
        </p:txBody>
      </p:sp>
      <p:grpSp>
        <p:nvGrpSpPr>
          <p:cNvPr id="366" name="Google Shape;366;p49"/>
          <p:cNvGrpSpPr/>
          <p:nvPr/>
        </p:nvGrpSpPr>
        <p:grpSpPr>
          <a:xfrm>
            <a:off x="3804450" y="1668925"/>
            <a:ext cx="3719675" cy="1666576"/>
            <a:chOff x="3804450" y="1668925"/>
            <a:chExt cx="3719675" cy="1666576"/>
          </a:xfrm>
        </p:grpSpPr>
        <p:sp>
          <p:nvSpPr>
            <p:cNvPr id="367" name="Google Shape;367;p49"/>
            <p:cNvSpPr txBox="1"/>
            <p:nvPr/>
          </p:nvSpPr>
          <p:spPr>
            <a:xfrm>
              <a:off x="5817725" y="1668925"/>
              <a:ext cx="1706400" cy="34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太短視近利</a:t>
              </a:r>
              <a:endParaRPr b="0" i="0" sz="1800" u="none" cap="none" strike="noStrike">
                <a:solidFill>
                  <a:srgbClr val="FF0000"/>
                </a:solidFill>
                <a:latin typeface="Arial"/>
                <a:ea typeface="Arial"/>
                <a:cs typeface="Arial"/>
                <a:sym typeface="Arial"/>
              </a:endParaRPr>
            </a:p>
          </p:txBody>
        </p:sp>
        <p:pic>
          <p:nvPicPr>
            <p:cNvPr id="368" name="Google Shape;368;p49"/>
            <p:cNvPicPr preferRelativeResize="0"/>
            <p:nvPr/>
          </p:nvPicPr>
          <p:blipFill rotWithShape="1">
            <a:blip r:embed="rId4">
              <a:alphaModFix/>
            </a:blip>
            <a:srcRect b="0" l="0" r="0" t="0"/>
            <a:stretch/>
          </p:blipFill>
          <p:spPr>
            <a:xfrm>
              <a:off x="3804450" y="2727399"/>
              <a:ext cx="2013274" cy="608102"/>
            </a:xfrm>
            <a:prstGeom prst="rect">
              <a:avLst/>
            </a:prstGeom>
            <a:noFill/>
            <a:ln>
              <a:noFill/>
            </a:ln>
          </p:spPr>
        </p:pic>
      </p:grpSp>
      <p:pic>
        <p:nvPicPr>
          <p:cNvPr id="369" name="Google Shape;369;p49"/>
          <p:cNvPicPr preferRelativeResize="0"/>
          <p:nvPr/>
        </p:nvPicPr>
        <p:blipFill rotWithShape="1">
          <a:blip r:embed="rId5">
            <a:alphaModFix/>
          </a:blip>
          <a:srcRect b="0" l="0" r="0" t="0"/>
          <a:stretch/>
        </p:blipFill>
        <p:spPr>
          <a:xfrm>
            <a:off x="1453275" y="4118950"/>
            <a:ext cx="991013" cy="837125"/>
          </a:xfrm>
          <a:prstGeom prst="rect">
            <a:avLst/>
          </a:prstGeom>
          <a:noFill/>
          <a:ln>
            <a:noFill/>
          </a:ln>
        </p:spPr>
      </p:pic>
      <p:pic>
        <p:nvPicPr>
          <p:cNvPr id="370" name="Google Shape;370;p49"/>
          <p:cNvPicPr preferRelativeResize="0"/>
          <p:nvPr/>
        </p:nvPicPr>
        <p:blipFill rotWithShape="1">
          <a:blip r:embed="rId6">
            <a:alphaModFix/>
          </a:blip>
          <a:srcRect b="0" l="0" r="0" t="0"/>
          <a:stretch/>
        </p:blipFill>
        <p:spPr>
          <a:xfrm>
            <a:off x="7174875" y="4226400"/>
            <a:ext cx="711850" cy="524624"/>
          </a:xfrm>
          <a:prstGeom prst="rect">
            <a:avLst/>
          </a:prstGeom>
          <a:noFill/>
          <a:ln>
            <a:noFill/>
          </a:ln>
        </p:spPr>
      </p:pic>
      <p:grpSp>
        <p:nvGrpSpPr>
          <p:cNvPr id="371" name="Google Shape;371;p49"/>
          <p:cNvGrpSpPr/>
          <p:nvPr/>
        </p:nvGrpSpPr>
        <p:grpSpPr>
          <a:xfrm>
            <a:off x="1286800" y="1654300"/>
            <a:ext cx="1182600" cy="2142900"/>
            <a:chOff x="1286800" y="1654300"/>
            <a:chExt cx="1182600" cy="2142900"/>
          </a:xfrm>
        </p:grpSpPr>
        <p:grpSp>
          <p:nvGrpSpPr>
            <p:cNvPr id="372" name="Google Shape;372;p49"/>
            <p:cNvGrpSpPr/>
            <p:nvPr/>
          </p:nvGrpSpPr>
          <p:grpSpPr>
            <a:xfrm>
              <a:off x="2125000" y="1654300"/>
              <a:ext cx="344400" cy="1533300"/>
              <a:chOff x="2125000" y="1654300"/>
              <a:chExt cx="344400" cy="1533300"/>
            </a:xfrm>
          </p:grpSpPr>
          <p:sp>
            <p:nvSpPr>
              <p:cNvPr id="373" name="Google Shape;373;p49"/>
              <p:cNvSpPr txBox="1"/>
              <p:nvPr/>
            </p:nvSpPr>
            <p:spPr>
              <a:xfrm>
                <a:off x="2125000" y="1654300"/>
                <a:ext cx="3444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0</a:t>
                </a:r>
                <a:endParaRPr b="0" i="0" sz="1800" u="none" cap="none" strike="noStrike">
                  <a:solidFill>
                    <a:srgbClr val="FF0000"/>
                  </a:solidFill>
                  <a:latin typeface="Arial"/>
                  <a:ea typeface="Arial"/>
                  <a:cs typeface="Arial"/>
                  <a:sym typeface="Arial"/>
                </a:endParaRPr>
              </a:p>
            </p:txBody>
          </p:sp>
          <p:sp>
            <p:nvSpPr>
              <p:cNvPr id="374" name="Google Shape;374;p49"/>
              <p:cNvSpPr txBox="1"/>
              <p:nvPr/>
            </p:nvSpPr>
            <p:spPr>
              <a:xfrm>
                <a:off x="2125000" y="2263900"/>
                <a:ext cx="3444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0</a:t>
                </a:r>
                <a:endParaRPr b="0" i="0" sz="1800" u="none" cap="none" strike="noStrike">
                  <a:solidFill>
                    <a:srgbClr val="FF0000"/>
                  </a:solidFill>
                  <a:latin typeface="Arial"/>
                  <a:ea typeface="Arial"/>
                  <a:cs typeface="Arial"/>
                  <a:sym typeface="Arial"/>
                </a:endParaRPr>
              </a:p>
            </p:txBody>
          </p:sp>
          <p:sp>
            <p:nvSpPr>
              <p:cNvPr id="375" name="Google Shape;375;p49"/>
              <p:cNvSpPr txBox="1"/>
              <p:nvPr/>
            </p:nvSpPr>
            <p:spPr>
              <a:xfrm>
                <a:off x="2125000" y="2797300"/>
                <a:ext cx="3444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0</a:t>
                </a:r>
                <a:endParaRPr b="0" i="0" sz="1800" u="none" cap="none" strike="noStrike">
                  <a:solidFill>
                    <a:srgbClr val="FF0000"/>
                  </a:solidFill>
                  <a:latin typeface="Arial"/>
                  <a:ea typeface="Arial"/>
                  <a:cs typeface="Arial"/>
                  <a:sym typeface="Arial"/>
                </a:endParaRPr>
              </a:p>
            </p:txBody>
          </p:sp>
        </p:grpSp>
        <p:grpSp>
          <p:nvGrpSpPr>
            <p:cNvPr id="376" name="Google Shape;376;p49"/>
            <p:cNvGrpSpPr/>
            <p:nvPr/>
          </p:nvGrpSpPr>
          <p:grpSpPr>
            <a:xfrm>
              <a:off x="1286800" y="1654300"/>
              <a:ext cx="344400" cy="1533300"/>
              <a:chOff x="2125000" y="1654300"/>
              <a:chExt cx="344400" cy="1533300"/>
            </a:xfrm>
          </p:grpSpPr>
          <p:sp>
            <p:nvSpPr>
              <p:cNvPr id="377" name="Google Shape;377;p49"/>
              <p:cNvSpPr txBox="1"/>
              <p:nvPr/>
            </p:nvSpPr>
            <p:spPr>
              <a:xfrm>
                <a:off x="2125000" y="1654300"/>
                <a:ext cx="3444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0</a:t>
                </a:r>
                <a:endParaRPr b="0" i="0" sz="1800" u="none" cap="none" strike="noStrike">
                  <a:solidFill>
                    <a:srgbClr val="FF0000"/>
                  </a:solidFill>
                  <a:latin typeface="Arial"/>
                  <a:ea typeface="Arial"/>
                  <a:cs typeface="Arial"/>
                  <a:sym typeface="Arial"/>
                </a:endParaRPr>
              </a:p>
            </p:txBody>
          </p:sp>
          <p:sp>
            <p:nvSpPr>
              <p:cNvPr id="378" name="Google Shape;378;p49"/>
              <p:cNvSpPr txBox="1"/>
              <p:nvPr/>
            </p:nvSpPr>
            <p:spPr>
              <a:xfrm>
                <a:off x="2125000" y="2263900"/>
                <a:ext cx="3444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0</a:t>
                </a:r>
                <a:endParaRPr b="0" i="0" sz="1800" u="none" cap="none" strike="noStrike">
                  <a:solidFill>
                    <a:srgbClr val="FF0000"/>
                  </a:solidFill>
                  <a:latin typeface="Arial"/>
                  <a:ea typeface="Arial"/>
                  <a:cs typeface="Arial"/>
                  <a:sym typeface="Arial"/>
                </a:endParaRPr>
              </a:p>
            </p:txBody>
          </p:sp>
          <p:sp>
            <p:nvSpPr>
              <p:cNvPr id="379" name="Google Shape;379;p49"/>
              <p:cNvSpPr txBox="1"/>
              <p:nvPr/>
            </p:nvSpPr>
            <p:spPr>
              <a:xfrm>
                <a:off x="2125000" y="2797300"/>
                <a:ext cx="3444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0</a:t>
                </a:r>
                <a:endParaRPr b="0" i="0" sz="1800" u="none" cap="none" strike="noStrike">
                  <a:solidFill>
                    <a:srgbClr val="FF0000"/>
                  </a:solidFill>
                  <a:latin typeface="Arial"/>
                  <a:ea typeface="Arial"/>
                  <a:cs typeface="Arial"/>
                  <a:sym typeface="Arial"/>
                </a:endParaRPr>
              </a:p>
            </p:txBody>
          </p:sp>
        </p:grpSp>
        <p:sp>
          <p:nvSpPr>
            <p:cNvPr id="380" name="Google Shape;380;p49"/>
            <p:cNvSpPr txBox="1"/>
            <p:nvPr/>
          </p:nvSpPr>
          <p:spPr>
            <a:xfrm>
              <a:off x="1286800" y="3406900"/>
              <a:ext cx="3444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0</a:t>
              </a:r>
              <a:endParaRPr b="0" i="0" sz="1800" u="none" cap="none" strike="noStrike">
                <a:solidFill>
                  <a:srgbClr val="FF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0"/>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Q-Learning- 如何成為一個有遠見的人 </a:t>
            </a:r>
            <a:endParaRPr b="0" i="0" sz="3000" u="none" cap="none" strike="noStrike">
              <a:solidFill>
                <a:srgbClr val="000000"/>
              </a:solidFill>
              <a:latin typeface="Arial"/>
              <a:ea typeface="Arial"/>
              <a:cs typeface="Arial"/>
              <a:sym typeface="Arial"/>
            </a:endParaRPr>
          </a:p>
        </p:txBody>
      </p:sp>
      <p:sp>
        <p:nvSpPr>
          <p:cNvPr id="386" name="Google Shape;386;p50"/>
          <p:cNvSpPr txBox="1"/>
          <p:nvPr/>
        </p:nvSpPr>
        <p:spPr>
          <a:xfrm>
            <a:off x="3728250" y="1265075"/>
            <a:ext cx="5067300" cy="45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狀態的價值 = 在此狀態上行為產生的結果</a:t>
            </a:r>
            <a:endParaRPr b="0" i="0" sz="1800" u="none" cap="none" strike="noStrike">
              <a:solidFill>
                <a:srgbClr val="000000"/>
              </a:solidFill>
              <a:latin typeface="Arial"/>
              <a:ea typeface="Arial"/>
              <a:cs typeface="Arial"/>
              <a:sym typeface="Arial"/>
            </a:endParaRPr>
          </a:p>
        </p:txBody>
      </p:sp>
      <p:grpSp>
        <p:nvGrpSpPr>
          <p:cNvPr id="387" name="Google Shape;387;p50"/>
          <p:cNvGrpSpPr/>
          <p:nvPr/>
        </p:nvGrpSpPr>
        <p:grpSpPr>
          <a:xfrm>
            <a:off x="3804450" y="3903450"/>
            <a:ext cx="5277075" cy="769500"/>
            <a:chOff x="734775" y="3822875"/>
            <a:chExt cx="5277075" cy="769500"/>
          </a:xfrm>
        </p:grpSpPr>
        <p:cxnSp>
          <p:nvCxnSpPr>
            <p:cNvPr id="388" name="Google Shape;388;p50"/>
            <p:cNvCxnSpPr/>
            <p:nvPr/>
          </p:nvCxnSpPr>
          <p:spPr>
            <a:xfrm>
              <a:off x="734775" y="4374275"/>
              <a:ext cx="4317000" cy="0"/>
            </a:xfrm>
            <a:prstGeom prst="straightConnector1">
              <a:avLst/>
            </a:prstGeom>
            <a:noFill/>
            <a:ln cap="flat" cmpd="sng" w="9525">
              <a:solidFill>
                <a:srgbClr val="595959"/>
              </a:solidFill>
              <a:prstDash val="solid"/>
              <a:round/>
              <a:headEnd len="sm" w="sm" type="none"/>
              <a:tailEnd len="med" w="med" type="triangle"/>
            </a:ln>
          </p:spPr>
        </p:cxnSp>
        <p:sp>
          <p:nvSpPr>
            <p:cNvPr id="389" name="Google Shape;389;p50"/>
            <p:cNvSpPr/>
            <p:nvPr/>
          </p:nvSpPr>
          <p:spPr>
            <a:xfrm>
              <a:off x="1013475"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90" name="Google Shape;390;p50"/>
            <p:cNvSpPr/>
            <p:nvPr/>
          </p:nvSpPr>
          <p:spPr>
            <a:xfrm>
              <a:off x="1821450"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391" name="Google Shape;391;p50"/>
            <p:cNvSpPr/>
            <p:nvPr/>
          </p:nvSpPr>
          <p:spPr>
            <a:xfrm>
              <a:off x="2629425"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392" name="Google Shape;392;p50"/>
            <p:cNvSpPr/>
            <p:nvPr/>
          </p:nvSpPr>
          <p:spPr>
            <a:xfrm>
              <a:off x="3437400"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393" name="Google Shape;393;p50"/>
            <p:cNvSpPr/>
            <p:nvPr/>
          </p:nvSpPr>
          <p:spPr>
            <a:xfrm>
              <a:off x="4245375" y="4167575"/>
              <a:ext cx="367500" cy="424800"/>
            </a:xfrm>
            <a:prstGeom prst="rect">
              <a:avLst/>
            </a:prstGeom>
            <a:solidFill>
              <a:srgbClr val="9999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50"/>
            <p:cNvSpPr txBox="1"/>
            <p:nvPr/>
          </p:nvSpPr>
          <p:spPr>
            <a:xfrm>
              <a:off x="4163550" y="3822875"/>
              <a:ext cx="1848300" cy="19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Goal</a:t>
              </a:r>
              <a:endParaRPr b="0" i="0" sz="1400" u="none" cap="none" strike="noStrike">
                <a:solidFill>
                  <a:srgbClr val="000000"/>
                </a:solidFill>
                <a:latin typeface="Arial"/>
                <a:ea typeface="Arial"/>
                <a:cs typeface="Arial"/>
                <a:sym typeface="Arial"/>
              </a:endParaRPr>
            </a:p>
          </p:txBody>
        </p:sp>
      </p:grpSp>
      <p:grpSp>
        <p:nvGrpSpPr>
          <p:cNvPr id="395" name="Google Shape;395;p50"/>
          <p:cNvGrpSpPr/>
          <p:nvPr/>
        </p:nvGrpSpPr>
        <p:grpSpPr>
          <a:xfrm>
            <a:off x="4403536" y="3358942"/>
            <a:ext cx="1376690" cy="837128"/>
            <a:chOff x="3031988" y="1953899"/>
            <a:chExt cx="1709537" cy="1099025"/>
          </a:xfrm>
        </p:grpSpPr>
        <p:pic>
          <p:nvPicPr>
            <p:cNvPr id="396" name="Google Shape;396;p50"/>
            <p:cNvPicPr preferRelativeResize="0"/>
            <p:nvPr/>
          </p:nvPicPr>
          <p:blipFill rotWithShape="1">
            <a:blip r:embed="rId3">
              <a:alphaModFix/>
            </a:blip>
            <a:srcRect b="0" l="0" r="0" t="0"/>
            <a:stretch/>
          </p:blipFill>
          <p:spPr>
            <a:xfrm flipH="1">
              <a:off x="3552313" y="1953899"/>
              <a:ext cx="649675" cy="1099025"/>
            </a:xfrm>
            <a:prstGeom prst="rect">
              <a:avLst/>
            </a:prstGeom>
            <a:noFill/>
            <a:ln>
              <a:noFill/>
            </a:ln>
          </p:spPr>
        </p:pic>
        <p:sp>
          <p:nvSpPr>
            <p:cNvPr id="397" name="Google Shape;397;p50"/>
            <p:cNvSpPr/>
            <p:nvPr/>
          </p:nvSpPr>
          <p:spPr>
            <a:xfrm>
              <a:off x="4293925" y="2346825"/>
              <a:ext cx="447600" cy="333000"/>
            </a:xfrm>
            <a:prstGeom prst="rightArrow">
              <a:avLst>
                <a:gd fmla="val 50000" name="adj1"/>
                <a:gd fmla="val 50000" name="adj2"/>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0"/>
            <p:cNvSpPr/>
            <p:nvPr/>
          </p:nvSpPr>
          <p:spPr>
            <a:xfrm rot="10800000">
              <a:off x="3031988" y="2346825"/>
              <a:ext cx="447600" cy="333000"/>
            </a:xfrm>
            <a:prstGeom prst="rightArrow">
              <a:avLst>
                <a:gd fmla="val 50000" name="adj1"/>
                <a:gd fmla="val 50000" name="adj2"/>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9" name="Google Shape;399;p50"/>
          <p:cNvGrpSpPr/>
          <p:nvPr/>
        </p:nvGrpSpPr>
        <p:grpSpPr>
          <a:xfrm>
            <a:off x="6003736" y="3358942"/>
            <a:ext cx="1376690" cy="837128"/>
            <a:chOff x="3031988" y="1953899"/>
            <a:chExt cx="1709537" cy="1099025"/>
          </a:xfrm>
        </p:grpSpPr>
        <p:pic>
          <p:nvPicPr>
            <p:cNvPr id="400" name="Google Shape;400;p50"/>
            <p:cNvPicPr preferRelativeResize="0"/>
            <p:nvPr/>
          </p:nvPicPr>
          <p:blipFill rotWithShape="1">
            <a:blip r:embed="rId3">
              <a:alphaModFix/>
            </a:blip>
            <a:srcRect b="0" l="0" r="0" t="0"/>
            <a:stretch/>
          </p:blipFill>
          <p:spPr>
            <a:xfrm flipH="1">
              <a:off x="3552313" y="1953899"/>
              <a:ext cx="649675" cy="1099025"/>
            </a:xfrm>
            <a:prstGeom prst="rect">
              <a:avLst/>
            </a:prstGeom>
            <a:noFill/>
            <a:ln>
              <a:noFill/>
            </a:ln>
          </p:spPr>
        </p:pic>
        <p:sp>
          <p:nvSpPr>
            <p:cNvPr id="401" name="Google Shape;401;p50"/>
            <p:cNvSpPr/>
            <p:nvPr/>
          </p:nvSpPr>
          <p:spPr>
            <a:xfrm>
              <a:off x="4293925" y="2346825"/>
              <a:ext cx="447600" cy="333000"/>
            </a:xfrm>
            <a:prstGeom prst="rightArrow">
              <a:avLst>
                <a:gd fmla="val 50000" name="adj1"/>
                <a:gd fmla="val 50000" name="adj2"/>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50"/>
            <p:cNvSpPr/>
            <p:nvPr/>
          </p:nvSpPr>
          <p:spPr>
            <a:xfrm rot="10800000">
              <a:off x="3031988" y="2346825"/>
              <a:ext cx="447600" cy="333000"/>
            </a:xfrm>
            <a:prstGeom prst="rightArrow">
              <a:avLst>
                <a:gd fmla="val 50000" name="adj1"/>
                <a:gd fmla="val 50000" name="adj2"/>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3" name="Google Shape;403;p50"/>
          <p:cNvSpPr txBox="1"/>
          <p:nvPr/>
        </p:nvSpPr>
        <p:spPr>
          <a:xfrm>
            <a:off x="3728250" y="1647456"/>
            <a:ext cx="5067300" cy="45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Q(s, a) = R(s, a)</a:t>
            </a:r>
            <a:endParaRPr b="0" i="0" sz="1800" u="none" cap="none" strike="noStrike">
              <a:solidFill>
                <a:srgbClr val="000000"/>
              </a:solidFill>
              <a:latin typeface="Arial"/>
              <a:ea typeface="Arial"/>
              <a:cs typeface="Arial"/>
              <a:sym typeface="Arial"/>
            </a:endParaRPr>
          </a:p>
        </p:txBody>
      </p:sp>
      <p:sp>
        <p:nvSpPr>
          <p:cNvPr id="404" name="Google Shape;404;p50"/>
          <p:cNvSpPr txBox="1"/>
          <p:nvPr/>
        </p:nvSpPr>
        <p:spPr>
          <a:xfrm>
            <a:off x="7924025" y="3898450"/>
            <a:ext cx="1376700" cy="45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到達終點獲得reward 1</a:t>
            </a:r>
            <a:endParaRPr b="0" i="0" sz="1400" u="none" cap="none" strike="noStrike">
              <a:solidFill>
                <a:srgbClr val="000000"/>
              </a:solidFill>
              <a:latin typeface="Arial"/>
              <a:ea typeface="Arial"/>
              <a:cs typeface="Arial"/>
              <a:sym typeface="Arial"/>
            </a:endParaRPr>
          </a:p>
        </p:txBody>
      </p:sp>
      <p:sp>
        <p:nvSpPr>
          <p:cNvPr id="405" name="Google Shape;405;p50"/>
          <p:cNvSpPr txBox="1"/>
          <p:nvPr/>
        </p:nvSpPr>
        <p:spPr>
          <a:xfrm>
            <a:off x="3728250" y="2028456"/>
            <a:ext cx="5067300" cy="45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Q(s, a) = R(s, a) + </a:t>
            </a:r>
            <a:r>
              <a:rPr b="0" i="0" lang="zh-TW" sz="1800" u="none" cap="none" strike="noStrike">
                <a:solidFill>
                  <a:srgbClr val="0000FF"/>
                </a:solidFill>
                <a:latin typeface="Arial"/>
                <a:ea typeface="Arial"/>
                <a:cs typeface="Arial"/>
                <a:sym typeface="Arial"/>
              </a:rPr>
              <a:t>max(Q(s_, a))*Gamma</a:t>
            </a:r>
            <a:endParaRPr b="0" i="0" sz="1800" u="none" cap="none" strike="noStrike">
              <a:solidFill>
                <a:srgbClr val="0000FF"/>
              </a:solidFill>
              <a:latin typeface="Arial"/>
              <a:ea typeface="Arial"/>
              <a:cs typeface="Arial"/>
              <a:sym typeface="Arial"/>
            </a:endParaRPr>
          </a:p>
        </p:txBody>
      </p:sp>
      <p:sp>
        <p:nvSpPr>
          <p:cNvPr id="406" name="Google Shape;406;p50"/>
          <p:cNvSpPr txBox="1"/>
          <p:nvPr/>
        </p:nvSpPr>
        <p:spPr>
          <a:xfrm>
            <a:off x="5817725" y="1668925"/>
            <a:ext cx="1706400" cy="34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太短視近利</a:t>
            </a:r>
            <a:endParaRPr b="0" i="0" sz="1800" u="none" cap="none" strike="noStrike">
              <a:solidFill>
                <a:srgbClr val="FF0000"/>
              </a:solidFill>
              <a:latin typeface="Arial"/>
              <a:ea typeface="Arial"/>
              <a:cs typeface="Arial"/>
              <a:sym typeface="Arial"/>
            </a:endParaRPr>
          </a:p>
        </p:txBody>
      </p:sp>
      <p:pic>
        <p:nvPicPr>
          <p:cNvPr id="407" name="Google Shape;407;p50"/>
          <p:cNvPicPr preferRelativeResize="0"/>
          <p:nvPr/>
        </p:nvPicPr>
        <p:blipFill rotWithShape="1">
          <a:blip r:embed="rId4">
            <a:alphaModFix/>
          </a:blip>
          <a:srcRect b="0" l="0" r="0" t="0"/>
          <a:stretch/>
        </p:blipFill>
        <p:spPr>
          <a:xfrm>
            <a:off x="7524122" y="2589450"/>
            <a:ext cx="1557399" cy="1023262"/>
          </a:xfrm>
          <a:prstGeom prst="rect">
            <a:avLst/>
          </a:prstGeom>
          <a:noFill/>
          <a:ln>
            <a:noFill/>
          </a:ln>
        </p:spPr>
      </p:pic>
      <p:sp>
        <p:nvSpPr>
          <p:cNvPr id="408" name="Google Shape;408;p50"/>
          <p:cNvSpPr txBox="1"/>
          <p:nvPr/>
        </p:nvSpPr>
        <p:spPr>
          <a:xfrm>
            <a:off x="3718800" y="2483250"/>
            <a:ext cx="17064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Gamma: 0~1</a:t>
            </a:r>
            <a:endParaRPr b="0" i="0" sz="1800" u="none" cap="none" strike="noStrike">
              <a:solidFill>
                <a:srgbClr val="000000"/>
              </a:solidFill>
              <a:latin typeface="Arial"/>
              <a:ea typeface="Arial"/>
              <a:cs typeface="Arial"/>
              <a:sym typeface="Arial"/>
            </a:endParaRPr>
          </a:p>
        </p:txBody>
      </p:sp>
      <p:pic>
        <p:nvPicPr>
          <p:cNvPr id="409" name="Google Shape;409;p50"/>
          <p:cNvPicPr preferRelativeResize="0"/>
          <p:nvPr/>
        </p:nvPicPr>
        <p:blipFill rotWithShape="1">
          <a:blip r:embed="rId5">
            <a:alphaModFix/>
          </a:blip>
          <a:srcRect b="0" l="0" r="0" t="0"/>
          <a:stretch/>
        </p:blipFill>
        <p:spPr>
          <a:xfrm>
            <a:off x="7174875" y="4226400"/>
            <a:ext cx="711850" cy="524624"/>
          </a:xfrm>
          <a:prstGeom prst="rect">
            <a:avLst/>
          </a:prstGeom>
          <a:noFill/>
          <a:ln>
            <a:noFill/>
          </a:ln>
        </p:spPr>
      </p:pic>
      <p:grpSp>
        <p:nvGrpSpPr>
          <p:cNvPr id="410" name="Google Shape;410;p50"/>
          <p:cNvGrpSpPr/>
          <p:nvPr/>
        </p:nvGrpSpPr>
        <p:grpSpPr>
          <a:xfrm>
            <a:off x="5514700" y="2103125"/>
            <a:ext cx="1865700" cy="1255850"/>
            <a:chOff x="5514700" y="2103125"/>
            <a:chExt cx="1865700" cy="1255850"/>
          </a:xfrm>
        </p:grpSpPr>
        <p:sp>
          <p:nvSpPr>
            <p:cNvPr id="411" name="Google Shape;411;p50"/>
            <p:cNvSpPr txBox="1"/>
            <p:nvPr/>
          </p:nvSpPr>
          <p:spPr>
            <a:xfrm>
              <a:off x="5721525" y="2103125"/>
              <a:ext cx="444000" cy="313500"/>
            </a:xfrm>
            <a:prstGeom prst="rect">
              <a:avLst/>
            </a:prstGeom>
            <a:noFill/>
            <a:ln cap="flat" cmpd="sng" w="19050">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50"/>
            <p:cNvSpPr/>
            <p:nvPr/>
          </p:nvSpPr>
          <p:spPr>
            <a:xfrm>
              <a:off x="5514700" y="2688775"/>
              <a:ext cx="1865700" cy="670200"/>
            </a:xfrm>
            <a:prstGeom prst="wedgeRectCallout">
              <a:avLst>
                <a:gd fmla="val -26311" name="adj1"/>
                <a:gd fmla="val -96889" name="adj2"/>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Q learning以得到最佳決策為目的不考慮可能風險。</a:t>
              </a:r>
              <a:endParaRPr b="0" i="0" sz="1400" u="none" cap="none" strike="noStrike">
                <a:solidFill>
                  <a:srgbClr val="FF0000"/>
                </a:solidFill>
                <a:latin typeface="Arial"/>
                <a:ea typeface="Arial"/>
                <a:cs typeface="Arial"/>
                <a:sym typeface="Arial"/>
              </a:endParaRPr>
            </a:p>
          </p:txBody>
        </p:sp>
      </p:grpSp>
      <p:grpSp>
        <p:nvGrpSpPr>
          <p:cNvPr id="413" name="Google Shape;413;p50"/>
          <p:cNvGrpSpPr/>
          <p:nvPr/>
        </p:nvGrpSpPr>
        <p:grpSpPr>
          <a:xfrm>
            <a:off x="2506000" y="1654300"/>
            <a:ext cx="532200" cy="2142900"/>
            <a:chOff x="2125000" y="1654300"/>
            <a:chExt cx="532200" cy="2142900"/>
          </a:xfrm>
        </p:grpSpPr>
        <p:grpSp>
          <p:nvGrpSpPr>
            <p:cNvPr id="414" name="Google Shape;414;p50"/>
            <p:cNvGrpSpPr/>
            <p:nvPr/>
          </p:nvGrpSpPr>
          <p:grpSpPr>
            <a:xfrm>
              <a:off x="2125000" y="1654300"/>
              <a:ext cx="344400" cy="1533300"/>
              <a:chOff x="2125000" y="1654300"/>
              <a:chExt cx="344400" cy="1533300"/>
            </a:xfrm>
          </p:grpSpPr>
          <p:sp>
            <p:nvSpPr>
              <p:cNvPr id="415" name="Google Shape;415;p50"/>
              <p:cNvSpPr txBox="1"/>
              <p:nvPr/>
            </p:nvSpPr>
            <p:spPr>
              <a:xfrm>
                <a:off x="2125000" y="1654300"/>
                <a:ext cx="3444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0</a:t>
                </a:r>
                <a:endParaRPr b="0" i="0" sz="1800" u="none" cap="none" strike="noStrike">
                  <a:solidFill>
                    <a:srgbClr val="FF0000"/>
                  </a:solidFill>
                  <a:latin typeface="Arial"/>
                  <a:ea typeface="Arial"/>
                  <a:cs typeface="Arial"/>
                  <a:sym typeface="Arial"/>
                </a:endParaRPr>
              </a:p>
            </p:txBody>
          </p:sp>
          <p:sp>
            <p:nvSpPr>
              <p:cNvPr id="416" name="Google Shape;416;p50"/>
              <p:cNvSpPr txBox="1"/>
              <p:nvPr/>
            </p:nvSpPr>
            <p:spPr>
              <a:xfrm>
                <a:off x="2125000" y="2263900"/>
                <a:ext cx="3444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0</a:t>
                </a:r>
                <a:endParaRPr b="0" i="0" sz="1800" u="none" cap="none" strike="noStrike">
                  <a:solidFill>
                    <a:srgbClr val="FF0000"/>
                  </a:solidFill>
                  <a:latin typeface="Arial"/>
                  <a:ea typeface="Arial"/>
                  <a:cs typeface="Arial"/>
                  <a:sym typeface="Arial"/>
                </a:endParaRPr>
              </a:p>
            </p:txBody>
          </p:sp>
          <p:sp>
            <p:nvSpPr>
              <p:cNvPr id="417" name="Google Shape;417;p50"/>
              <p:cNvSpPr txBox="1"/>
              <p:nvPr/>
            </p:nvSpPr>
            <p:spPr>
              <a:xfrm>
                <a:off x="2125000" y="2797300"/>
                <a:ext cx="3444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0</a:t>
                </a:r>
                <a:endParaRPr b="0" i="0" sz="1800" u="none" cap="none" strike="noStrike">
                  <a:solidFill>
                    <a:srgbClr val="FF0000"/>
                  </a:solidFill>
                  <a:latin typeface="Arial"/>
                  <a:ea typeface="Arial"/>
                  <a:cs typeface="Arial"/>
                  <a:sym typeface="Arial"/>
                </a:endParaRPr>
              </a:p>
            </p:txBody>
          </p:sp>
        </p:grpSp>
        <p:sp>
          <p:nvSpPr>
            <p:cNvPr id="418" name="Google Shape;418;p50"/>
            <p:cNvSpPr txBox="1"/>
            <p:nvPr/>
          </p:nvSpPr>
          <p:spPr>
            <a:xfrm>
              <a:off x="2125000" y="3406900"/>
              <a:ext cx="5322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1</a:t>
              </a:r>
              <a:endParaRPr b="0" i="0" sz="1800" u="none" cap="none" strike="noStrike">
                <a:solidFill>
                  <a:srgbClr val="FF0000"/>
                </a:solidFill>
                <a:latin typeface="Arial"/>
                <a:ea typeface="Arial"/>
                <a:cs typeface="Arial"/>
                <a:sym typeface="Arial"/>
              </a:endParaRPr>
            </a:p>
          </p:txBody>
        </p:sp>
      </p:grpSp>
      <p:grpSp>
        <p:nvGrpSpPr>
          <p:cNvPr id="419" name="Google Shape;419;p50"/>
          <p:cNvGrpSpPr/>
          <p:nvPr/>
        </p:nvGrpSpPr>
        <p:grpSpPr>
          <a:xfrm>
            <a:off x="1739525" y="1674225"/>
            <a:ext cx="1392625" cy="2114475"/>
            <a:chOff x="1358525" y="1674225"/>
            <a:chExt cx="1392625" cy="2114475"/>
          </a:xfrm>
        </p:grpSpPr>
        <p:grpSp>
          <p:nvGrpSpPr>
            <p:cNvPr id="420" name="Google Shape;420;p50"/>
            <p:cNvGrpSpPr/>
            <p:nvPr/>
          </p:nvGrpSpPr>
          <p:grpSpPr>
            <a:xfrm>
              <a:off x="2031049" y="1674538"/>
              <a:ext cx="720101" cy="2114162"/>
              <a:chOff x="2782824" y="1911638"/>
              <a:chExt cx="720101" cy="2114162"/>
            </a:xfrm>
          </p:grpSpPr>
          <p:sp>
            <p:nvSpPr>
              <p:cNvPr id="421" name="Google Shape;421;p50"/>
              <p:cNvSpPr txBox="1"/>
              <p:nvPr/>
            </p:nvSpPr>
            <p:spPr>
              <a:xfrm>
                <a:off x="2887000" y="3635500"/>
                <a:ext cx="5322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1</a:t>
                </a:r>
                <a:endParaRPr b="0" i="0" sz="1800" u="none" cap="none" strike="noStrike">
                  <a:solidFill>
                    <a:srgbClr val="000000"/>
                  </a:solidFill>
                  <a:latin typeface="Arial"/>
                  <a:ea typeface="Arial"/>
                  <a:cs typeface="Arial"/>
                  <a:sym typeface="Arial"/>
                </a:endParaRPr>
              </a:p>
            </p:txBody>
          </p:sp>
          <p:pic>
            <p:nvPicPr>
              <p:cNvPr id="422" name="Google Shape;422;p50"/>
              <p:cNvPicPr preferRelativeResize="0"/>
              <p:nvPr/>
            </p:nvPicPr>
            <p:blipFill rotWithShape="1">
              <a:blip r:embed="rId6">
                <a:alphaModFix/>
              </a:blip>
              <a:srcRect b="0" l="18300" r="0" t="0"/>
              <a:stretch/>
            </p:blipFill>
            <p:spPr>
              <a:xfrm>
                <a:off x="2782824" y="3071925"/>
                <a:ext cx="672225" cy="390300"/>
              </a:xfrm>
              <a:prstGeom prst="rect">
                <a:avLst/>
              </a:prstGeom>
              <a:noFill/>
              <a:ln>
                <a:noFill/>
              </a:ln>
            </p:spPr>
          </p:pic>
          <p:pic>
            <p:nvPicPr>
              <p:cNvPr id="423" name="Google Shape;423;p50"/>
              <p:cNvPicPr preferRelativeResize="0"/>
              <p:nvPr/>
            </p:nvPicPr>
            <p:blipFill rotWithShape="1">
              <a:blip r:embed="rId7">
                <a:alphaModFix/>
              </a:blip>
              <a:srcRect b="0" l="17293" r="0" t="0"/>
              <a:stretch/>
            </p:blipFill>
            <p:spPr>
              <a:xfrm>
                <a:off x="2782824" y="2513050"/>
                <a:ext cx="720100" cy="390300"/>
              </a:xfrm>
              <a:prstGeom prst="rect">
                <a:avLst/>
              </a:prstGeom>
              <a:noFill/>
              <a:ln>
                <a:noFill/>
              </a:ln>
            </p:spPr>
          </p:pic>
          <p:pic>
            <p:nvPicPr>
              <p:cNvPr id="424" name="Google Shape;424;p50"/>
              <p:cNvPicPr preferRelativeResize="0"/>
              <p:nvPr/>
            </p:nvPicPr>
            <p:blipFill rotWithShape="1">
              <a:blip r:embed="rId8">
                <a:alphaModFix/>
              </a:blip>
              <a:srcRect b="0" l="15403" r="-2923" t="0"/>
              <a:stretch/>
            </p:blipFill>
            <p:spPr>
              <a:xfrm>
                <a:off x="2782825" y="1911638"/>
                <a:ext cx="720100" cy="332825"/>
              </a:xfrm>
              <a:prstGeom prst="rect">
                <a:avLst/>
              </a:prstGeom>
              <a:noFill/>
              <a:ln>
                <a:noFill/>
              </a:ln>
            </p:spPr>
          </p:pic>
        </p:grpSp>
        <p:grpSp>
          <p:nvGrpSpPr>
            <p:cNvPr id="425" name="Google Shape;425;p50"/>
            <p:cNvGrpSpPr/>
            <p:nvPr/>
          </p:nvGrpSpPr>
          <p:grpSpPr>
            <a:xfrm>
              <a:off x="1358525" y="1674225"/>
              <a:ext cx="287400" cy="1935600"/>
              <a:chOff x="1358525" y="1674225"/>
              <a:chExt cx="287400" cy="1935600"/>
            </a:xfrm>
          </p:grpSpPr>
          <p:sp>
            <p:nvSpPr>
              <p:cNvPr id="426" name="Google Shape;426;p50"/>
              <p:cNvSpPr txBox="1"/>
              <p:nvPr/>
            </p:nvSpPr>
            <p:spPr>
              <a:xfrm>
                <a:off x="1358525" y="1674225"/>
                <a:ext cx="287400" cy="18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小</a:t>
                </a:r>
                <a:endParaRPr b="0" i="0" sz="1400" u="none" cap="none" strike="noStrike">
                  <a:solidFill>
                    <a:srgbClr val="000000"/>
                  </a:solidFill>
                  <a:latin typeface="Arial"/>
                  <a:ea typeface="Arial"/>
                  <a:cs typeface="Arial"/>
                  <a:sym typeface="Arial"/>
                </a:endParaRPr>
              </a:p>
            </p:txBody>
          </p:sp>
          <p:sp>
            <p:nvSpPr>
              <p:cNvPr id="427" name="Google Shape;427;p50"/>
              <p:cNvSpPr txBox="1"/>
              <p:nvPr/>
            </p:nvSpPr>
            <p:spPr>
              <a:xfrm>
                <a:off x="1358525" y="2283825"/>
                <a:ext cx="287400" cy="18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小</a:t>
                </a:r>
                <a:endParaRPr b="0" i="0" sz="1400" u="none" cap="none" strike="noStrike">
                  <a:solidFill>
                    <a:srgbClr val="000000"/>
                  </a:solidFill>
                  <a:latin typeface="Arial"/>
                  <a:ea typeface="Arial"/>
                  <a:cs typeface="Arial"/>
                  <a:sym typeface="Arial"/>
                </a:endParaRPr>
              </a:p>
            </p:txBody>
          </p:sp>
          <p:sp>
            <p:nvSpPr>
              <p:cNvPr id="428" name="Google Shape;428;p50"/>
              <p:cNvSpPr txBox="1"/>
              <p:nvPr/>
            </p:nvSpPr>
            <p:spPr>
              <a:xfrm>
                <a:off x="1358525" y="2893425"/>
                <a:ext cx="287400" cy="18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小</a:t>
                </a:r>
                <a:endParaRPr b="0" i="0" sz="1400" u="none" cap="none" strike="noStrike">
                  <a:solidFill>
                    <a:srgbClr val="000000"/>
                  </a:solidFill>
                  <a:latin typeface="Arial"/>
                  <a:ea typeface="Arial"/>
                  <a:cs typeface="Arial"/>
                  <a:sym typeface="Arial"/>
                </a:endParaRPr>
              </a:p>
            </p:txBody>
          </p:sp>
          <p:sp>
            <p:nvSpPr>
              <p:cNvPr id="429" name="Google Shape;429;p50"/>
              <p:cNvSpPr txBox="1"/>
              <p:nvPr/>
            </p:nvSpPr>
            <p:spPr>
              <a:xfrm>
                <a:off x="1358525" y="3426825"/>
                <a:ext cx="287400" cy="18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小</a:t>
                </a:r>
                <a:endParaRPr b="0" i="0" sz="1400" u="none" cap="none" strike="noStrike">
                  <a:solidFill>
                    <a:srgbClr val="000000"/>
                  </a:solidFill>
                  <a:latin typeface="Arial"/>
                  <a:ea typeface="Arial"/>
                  <a:cs typeface="Arial"/>
                  <a:sym typeface="Arial"/>
                </a:endParaRPr>
              </a:p>
            </p:txBody>
          </p:sp>
        </p:grpSp>
      </p:grpSp>
      <p:graphicFrame>
        <p:nvGraphicFramePr>
          <p:cNvPr id="430" name="Google Shape;430;p50"/>
          <p:cNvGraphicFramePr/>
          <p:nvPr/>
        </p:nvGraphicFramePr>
        <p:xfrm>
          <a:off x="540300" y="1344300"/>
          <a:ext cx="3000000" cy="3000000"/>
        </p:xfrm>
        <a:graphic>
          <a:graphicData uri="http://schemas.openxmlformats.org/drawingml/2006/table">
            <a:tbl>
              <a:tblPr>
                <a:noFill/>
                <a:tableStyleId>{2D6BD53F-DF48-4892-8D29-3CAF124EB510}</a:tableStyleId>
              </a:tblPr>
              <a:tblGrid>
                <a:gridCol w="649300"/>
                <a:gridCol w="805350"/>
                <a:gridCol w="805400"/>
              </a:tblGrid>
              <a:tr h="425500">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State</a:t>
                      </a:r>
                      <a:endParaRPr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Q_left</a:t>
                      </a:r>
                      <a:endParaRPr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Q_right</a:t>
                      </a:r>
                      <a:endParaRPr sz="1200" u="none" cap="none" strike="noStrike"/>
                    </a:p>
                  </a:txBody>
                  <a:tcPr marT="91425" marB="91425" marR="91425" marL="91425" anchor="ctr"/>
                </a:tc>
              </a:tr>
              <a:tr h="59047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Pos1</a:t>
                      </a:r>
                      <a:endParaRPr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Q(1,左)</a:t>
                      </a:r>
                      <a:endParaRPr sz="1200" u="none" cap="none" strike="noStrike"/>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Q(1,右）</a:t>
                      </a:r>
                      <a:endParaRPr sz="1200" u="none" cap="none" strike="noStrike"/>
                    </a:p>
                  </a:txBody>
                  <a:tcPr marT="91425" marB="91425" marR="91425" marL="91425" anchor="ctr">
                    <a:lnB cap="flat" cmpd="sng" w="9525">
                      <a:solidFill>
                        <a:srgbClr val="9E9E9E"/>
                      </a:solidFill>
                      <a:prstDash val="solid"/>
                      <a:round/>
                      <a:headEnd len="sm" w="sm" type="none"/>
                      <a:tailEnd len="sm" w="sm" type="none"/>
                    </a:lnB>
                  </a:tcPr>
                </a:tc>
              </a:tr>
              <a:tr h="58622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Pos2</a:t>
                      </a:r>
                      <a:endParaRPr sz="12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Q(2,左)</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Q(2,右）</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622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Pos3</a:t>
                      </a:r>
                      <a:endParaRPr sz="12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Q(3,左)</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Q(3,右）</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622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Pos4</a:t>
                      </a:r>
                      <a:endParaRPr sz="12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Q(4,左)</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Q(4,右）</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431" name="Google Shape;431;p50"/>
          <p:cNvPicPr preferRelativeResize="0"/>
          <p:nvPr/>
        </p:nvPicPr>
        <p:blipFill rotWithShape="1">
          <a:blip r:embed="rId9">
            <a:alphaModFix/>
          </a:blip>
          <a:srcRect b="0" l="0" r="0" t="0"/>
          <a:stretch/>
        </p:blipFill>
        <p:spPr>
          <a:xfrm>
            <a:off x="1694100" y="4196075"/>
            <a:ext cx="1046550" cy="884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1"/>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Q-Learning- 如何看著Q-table採取正確行動</a:t>
            </a:r>
            <a:endParaRPr b="0" i="0" sz="3000" u="none" cap="none" strike="noStrike">
              <a:solidFill>
                <a:srgbClr val="000000"/>
              </a:solidFill>
              <a:latin typeface="Arial"/>
              <a:ea typeface="Arial"/>
              <a:cs typeface="Arial"/>
              <a:sym typeface="Arial"/>
            </a:endParaRPr>
          </a:p>
        </p:txBody>
      </p:sp>
      <p:grpSp>
        <p:nvGrpSpPr>
          <p:cNvPr id="437" name="Google Shape;437;p51"/>
          <p:cNvGrpSpPr/>
          <p:nvPr/>
        </p:nvGrpSpPr>
        <p:grpSpPr>
          <a:xfrm>
            <a:off x="3804450" y="3903450"/>
            <a:ext cx="5277075" cy="769500"/>
            <a:chOff x="734775" y="3822875"/>
            <a:chExt cx="5277075" cy="769500"/>
          </a:xfrm>
        </p:grpSpPr>
        <p:cxnSp>
          <p:nvCxnSpPr>
            <p:cNvPr id="438" name="Google Shape;438;p51"/>
            <p:cNvCxnSpPr/>
            <p:nvPr/>
          </p:nvCxnSpPr>
          <p:spPr>
            <a:xfrm>
              <a:off x="734775" y="4374275"/>
              <a:ext cx="4317000" cy="0"/>
            </a:xfrm>
            <a:prstGeom prst="straightConnector1">
              <a:avLst/>
            </a:prstGeom>
            <a:noFill/>
            <a:ln cap="flat" cmpd="sng" w="9525">
              <a:solidFill>
                <a:srgbClr val="595959"/>
              </a:solidFill>
              <a:prstDash val="solid"/>
              <a:round/>
              <a:headEnd len="sm" w="sm" type="none"/>
              <a:tailEnd len="med" w="med" type="triangle"/>
            </a:ln>
          </p:spPr>
        </p:cxnSp>
        <p:sp>
          <p:nvSpPr>
            <p:cNvPr id="439" name="Google Shape;439;p51"/>
            <p:cNvSpPr/>
            <p:nvPr/>
          </p:nvSpPr>
          <p:spPr>
            <a:xfrm>
              <a:off x="1013475"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440" name="Google Shape;440;p51"/>
            <p:cNvSpPr/>
            <p:nvPr/>
          </p:nvSpPr>
          <p:spPr>
            <a:xfrm>
              <a:off x="1821450"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441" name="Google Shape;441;p51"/>
            <p:cNvSpPr/>
            <p:nvPr/>
          </p:nvSpPr>
          <p:spPr>
            <a:xfrm>
              <a:off x="2629425"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42" name="Google Shape;442;p51"/>
            <p:cNvSpPr/>
            <p:nvPr/>
          </p:nvSpPr>
          <p:spPr>
            <a:xfrm>
              <a:off x="3437400"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443" name="Google Shape;443;p51"/>
            <p:cNvSpPr/>
            <p:nvPr/>
          </p:nvSpPr>
          <p:spPr>
            <a:xfrm>
              <a:off x="4245375" y="4167575"/>
              <a:ext cx="367500" cy="424800"/>
            </a:xfrm>
            <a:prstGeom prst="rect">
              <a:avLst/>
            </a:prstGeom>
            <a:solidFill>
              <a:srgbClr val="9999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51"/>
            <p:cNvSpPr txBox="1"/>
            <p:nvPr/>
          </p:nvSpPr>
          <p:spPr>
            <a:xfrm>
              <a:off x="4163550" y="3822875"/>
              <a:ext cx="1848300" cy="19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Goal</a:t>
              </a:r>
              <a:endParaRPr b="0" i="0" sz="1400" u="none" cap="none" strike="noStrike">
                <a:solidFill>
                  <a:srgbClr val="000000"/>
                </a:solidFill>
                <a:latin typeface="Arial"/>
                <a:ea typeface="Arial"/>
                <a:cs typeface="Arial"/>
                <a:sym typeface="Arial"/>
              </a:endParaRPr>
            </a:p>
          </p:txBody>
        </p:sp>
      </p:grpSp>
      <p:grpSp>
        <p:nvGrpSpPr>
          <p:cNvPr id="445" name="Google Shape;445;p51"/>
          <p:cNvGrpSpPr/>
          <p:nvPr/>
        </p:nvGrpSpPr>
        <p:grpSpPr>
          <a:xfrm>
            <a:off x="4822552" y="3358942"/>
            <a:ext cx="957673" cy="837128"/>
            <a:chOff x="3552313" y="1953899"/>
            <a:chExt cx="1189212" cy="1099025"/>
          </a:xfrm>
        </p:grpSpPr>
        <p:pic>
          <p:nvPicPr>
            <p:cNvPr id="446" name="Google Shape;446;p51"/>
            <p:cNvPicPr preferRelativeResize="0"/>
            <p:nvPr/>
          </p:nvPicPr>
          <p:blipFill rotWithShape="1">
            <a:blip r:embed="rId3">
              <a:alphaModFix/>
            </a:blip>
            <a:srcRect b="0" l="0" r="0" t="0"/>
            <a:stretch/>
          </p:blipFill>
          <p:spPr>
            <a:xfrm flipH="1">
              <a:off x="3552313" y="1953899"/>
              <a:ext cx="649675" cy="1099025"/>
            </a:xfrm>
            <a:prstGeom prst="rect">
              <a:avLst/>
            </a:prstGeom>
            <a:noFill/>
            <a:ln>
              <a:noFill/>
            </a:ln>
          </p:spPr>
        </p:pic>
        <p:sp>
          <p:nvSpPr>
            <p:cNvPr id="447" name="Google Shape;447;p51"/>
            <p:cNvSpPr/>
            <p:nvPr/>
          </p:nvSpPr>
          <p:spPr>
            <a:xfrm>
              <a:off x="4293925" y="2346825"/>
              <a:ext cx="447600" cy="333000"/>
            </a:xfrm>
            <a:prstGeom prst="rightArrow">
              <a:avLst>
                <a:gd fmla="val 50000" name="adj1"/>
                <a:gd fmla="val 50000" name="adj2"/>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8" name="Google Shape;448;p51"/>
          <p:cNvGrpSpPr/>
          <p:nvPr/>
        </p:nvGrpSpPr>
        <p:grpSpPr>
          <a:xfrm>
            <a:off x="6422752" y="3358942"/>
            <a:ext cx="957673" cy="837128"/>
            <a:chOff x="3552313" y="1953899"/>
            <a:chExt cx="1189212" cy="1099025"/>
          </a:xfrm>
        </p:grpSpPr>
        <p:pic>
          <p:nvPicPr>
            <p:cNvPr id="449" name="Google Shape;449;p51"/>
            <p:cNvPicPr preferRelativeResize="0"/>
            <p:nvPr/>
          </p:nvPicPr>
          <p:blipFill rotWithShape="1">
            <a:blip r:embed="rId3">
              <a:alphaModFix/>
            </a:blip>
            <a:srcRect b="0" l="0" r="0" t="0"/>
            <a:stretch/>
          </p:blipFill>
          <p:spPr>
            <a:xfrm flipH="1">
              <a:off x="3552313" y="1953899"/>
              <a:ext cx="649675" cy="1099025"/>
            </a:xfrm>
            <a:prstGeom prst="rect">
              <a:avLst/>
            </a:prstGeom>
            <a:noFill/>
            <a:ln>
              <a:noFill/>
            </a:ln>
          </p:spPr>
        </p:pic>
        <p:sp>
          <p:nvSpPr>
            <p:cNvPr id="450" name="Google Shape;450;p51"/>
            <p:cNvSpPr/>
            <p:nvPr/>
          </p:nvSpPr>
          <p:spPr>
            <a:xfrm>
              <a:off x="4293925" y="2346825"/>
              <a:ext cx="447600" cy="333000"/>
            </a:xfrm>
            <a:prstGeom prst="rightArrow">
              <a:avLst>
                <a:gd fmla="val 50000" name="adj1"/>
                <a:gd fmla="val 50000" name="adj2"/>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1" name="Google Shape;451;p51"/>
          <p:cNvSpPr txBox="1"/>
          <p:nvPr/>
        </p:nvSpPr>
        <p:spPr>
          <a:xfrm>
            <a:off x="7924025" y="3898450"/>
            <a:ext cx="1376700" cy="45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到達終點獲得reward 1</a:t>
            </a:r>
            <a:endParaRPr b="0" i="0" sz="1400" u="none" cap="none" strike="noStrike">
              <a:solidFill>
                <a:srgbClr val="000000"/>
              </a:solidFill>
              <a:latin typeface="Arial"/>
              <a:ea typeface="Arial"/>
              <a:cs typeface="Arial"/>
              <a:sym typeface="Arial"/>
            </a:endParaRPr>
          </a:p>
        </p:txBody>
      </p:sp>
      <p:sp>
        <p:nvSpPr>
          <p:cNvPr id="452" name="Google Shape;452;p51"/>
          <p:cNvSpPr txBox="1"/>
          <p:nvPr/>
        </p:nvSpPr>
        <p:spPr>
          <a:xfrm>
            <a:off x="3718800" y="2483250"/>
            <a:ext cx="17064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Gamma: 0~1</a:t>
            </a:r>
            <a:endParaRPr b="0" i="0" sz="1800" u="none" cap="none" strike="noStrike">
              <a:solidFill>
                <a:srgbClr val="000000"/>
              </a:solidFill>
              <a:latin typeface="Arial"/>
              <a:ea typeface="Arial"/>
              <a:cs typeface="Arial"/>
              <a:sym typeface="Arial"/>
            </a:endParaRPr>
          </a:p>
        </p:txBody>
      </p:sp>
      <p:sp>
        <p:nvSpPr>
          <p:cNvPr id="453" name="Google Shape;453;p51"/>
          <p:cNvSpPr txBox="1"/>
          <p:nvPr/>
        </p:nvSpPr>
        <p:spPr>
          <a:xfrm>
            <a:off x="3728250" y="976800"/>
            <a:ext cx="54255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是否總是選擇能帶來較大Q值的行為一定比較好？</a:t>
            </a:r>
            <a:endParaRPr b="0" i="0" sz="1800" u="none" cap="none" strike="noStrike">
              <a:solidFill>
                <a:srgbClr val="FF0000"/>
              </a:solidFill>
              <a:latin typeface="Arial"/>
              <a:ea typeface="Arial"/>
              <a:cs typeface="Arial"/>
              <a:sym typeface="Arial"/>
            </a:endParaRPr>
          </a:p>
        </p:txBody>
      </p:sp>
      <p:grpSp>
        <p:nvGrpSpPr>
          <p:cNvPr id="454" name="Google Shape;454;p51"/>
          <p:cNvGrpSpPr/>
          <p:nvPr/>
        </p:nvGrpSpPr>
        <p:grpSpPr>
          <a:xfrm>
            <a:off x="3718300" y="1399675"/>
            <a:ext cx="5425550" cy="510275"/>
            <a:chOff x="3718300" y="1018675"/>
            <a:chExt cx="5425550" cy="510275"/>
          </a:xfrm>
        </p:grpSpPr>
        <p:sp>
          <p:nvSpPr>
            <p:cNvPr id="455" name="Google Shape;455;p51"/>
            <p:cNvSpPr txBox="1"/>
            <p:nvPr/>
          </p:nvSpPr>
          <p:spPr>
            <a:xfrm>
              <a:off x="3718300" y="1138650"/>
              <a:ext cx="9951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Action:</a:t>
              </a:r>
              <a:endParaRPr b="0" i="0" sz="1800" u="none" cap="none" strike="noStrike">
                <a:solidFill>
                  <a:srgbClr val="000000"/>
                </a:solidFill>
                <a:latin typeface="Arial"/>
                <a:ea typeface="Arial"/>
                <a:cs typeface="Arial"/>
                <a:sym typeface="Arial"/>
              </a:endParaRPr>
            </a:p>
          </p:txBody>
        </p:sp>
        <p:sp>
          <p:nvSpPr>
            <p:cNvPr id="456" name="Google Shape;456;p51"/>
            <p:cNvSpPr txBox="1"/>
            <p:nvPr/>
          </p:nvSpPr>
          <p:spPr>
            <a:xfrm>
              <a:off x="4638325" y="1018675"/>
              <a:ext cx="11418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Q(s, 左)</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Q(s, 右)</a:t>
              </a:r>
              <a:endParaRPr b="0" i="0" sz="1800" u="none" cap="none" strike="noStrike">
                <a:solidFill>
                  <a:srgbClr val="000000"/>
                </a:solidFill>
                <a:latin typeface="Arial"/>
                <a:ea typeface="Arial"/>
                <a:cs typeface="Arial"/>
                <a:sym typeface="Arial"/>
              </a:endParaRPr>
            </a:p>
          </p:txBody>
        </p:sp>
        <p:sp>
          <p:nvSpPr>
            <p:cNvPr id="457" name="Google Shape;457;p51"/>
            <p:cNvSpPr txBox="1"/>
            <p:nvPr/>
          </p:nvSpPr>
          <p:spPr>
            <a:xfrm>
              <a:off x="5521350" y="1037450"/>
              <a:ext cx="3622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ex: 在position2 Q(2, 左), Q(2, 右) </a:t>
              </a:r>
              <a:endParaRPr b="0" i="0" sz="1400" u="none" cap="none" strike="noStrike">
                <a:solidFill>
                  <a:srgbClr val="000000"/>
                </a:solidFill>
                <a:latin typeface="Arial"/>
                <a:ea typeface="Arial"/>
                <a:cs typeface="Arial"/>
                <a:sym typeface="Arial"/>
              </a:endParaRPr>
            </a:p>
          </p:txBody>
        </p:sp>
      </p:grpSp>
      <p:sp>
        <p:nvSpPr>
          <p:cNvPr id="458" name="Google Shape;458;p51"/>
          <p:cNvSpPr txBox="1"/>
          <p:nvPr/>
        </p:nvSpPr>
        <p:spPr>
          <a:xfrm>
            <a:off x="3728250" y="2028456"/>
            <a:ext cx="5067300" cy="45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Q(s, a) = R(s, a) + </a:t>
            </a:r>
            <a:r>
              <a:rPr b="0" i="0" lang="zh-TW" sz="1800" u="none" cap="none" strike="noStrike">
                <a:solidFill>
                  <a:srgbClr val="0000FF"/>
                </a:solidFill>
                <a:latin typeface="Arial"/>
                <a:ea typeface="Arial"/>
                <a:cs typeface="Arial"/>
                <a:sym typeface="Arial"/>
              </a:rPr>
              <a:t>max(Q(s_, a))*Gamma</a:t>
            </a:r>
            <a:endParaRPr b="0" i="0" sz="1800" u="none" cap="none" strike="noStrike">
              <a:solidFill>
                <a:srgbClr val="0000FF"/>
              </a:solidFill>
              <a:latin typeface="Arial"/>
              <a:ea typeface="Arial"/>
              <a:cs typeface="Arial"/>
              <a:sym typeface="Arial"/>
            </a:endParaRPr>
          </a:p>
        </p:txBody>
      </p:sp>
      <p:pic>
        <p:nvPicPr>
          <p:cNvPr id="459" name="Google Shape;459;p51"/>
          <p:cNvPicPr preferRelativeResize="0"/>
          <p:nvPr/>
        </p:nvPicPr>
        <p:blipFill rotWithShape="1">
          <a:blip r:embed="rId4">
            <a:alphaModFix/>
          </a:blip>
          <a:srcRect b="0" l="0" r="0" t="0"/>
          <a:stretch/>
        </p:blipFill>
        <p:spPr>
          <a:xfrm>
            <a:off x="7174875" y="4226400"/>
            <a:ext cx="711850" cy="524624"/>
          </a:xfrm>
          <a:prstGeom prst="rect">
            <a:avLst/>
          </a:prstGeom>
          <a:noFill/>
          <a:ln>
            <a:noFill/>
          </a:ln>
        </p:spPr>
      </p:pic>
      <p:grpSp>
        <p:nvGrpSpPr>
          <p:cNvPr id="460" name="Google Shape;460;p51"/>
          <p:cNvGrpSpPr/>
          <p:nvPr/>
        </p:nvGrpSpPr>
        <p:grpSpPr>
          <a:xfrm>
            <a:off x="1358525" y="1674225"/>
            <a:ext cx="1392625" cy="2114475"/>
            <a:chOff x="1358525" y="1674225"/>
            <a:chExt cx="1392625" cy="2114475"/>
          </a:xfrm>
        </p:grpSpPr>
        <p:grpSp>
          <p:nvGrpSpPr>
            <p:cNvPr id="461" name="Google Shape;461;p51"/>
            <p:cNvGrpSpPr/>
            <p:nvPr/>
          </p:nvGrpSpPr>
          <p:grpSpPr>
            <a:xfrm>
              <a:off x="2031049" y="1674538"/>
              <a:ext cx="720101" cy="2114162"/>
              <a:chOff x="2782824" y="1911638"/>
              <a:chExt cx="720101" cy="2114162"/>
            </a:xfrm>
          </p:grpSpPr>
          <p:sp>
            <p:nvSpPr>
              <p:cNvPr id="462" name="Google Shape;462;p51"/>
              <p:cNvSpPr txBox="1"/>
              <p:nvPr/>
            </p:nvSpPr>
            <p:spPr>
              <a:xfrm>
                <a:off x="2887000" y="3635500"/>
                <a:ext cx="5322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1</a:t>
                </a:r>
                <a:endParaRPr b="0" i="0" sz="1800" u="none" cap="none" strike="noStrike">
                  <a:solidFill>
                    <a:srgbClr val="000000"/>
                  </a:solidFill>
                  <a:latin typeface="Arial"/>
                  <a:ea typeface="Arial"/>
                  <a:cs typeface="Arial"/>
                  <a:sym typeface="Arial"/>
                </a:endParaRPr>
              </a:p>
            </p:txBody>
          </p:sp>
          <p:pic>
            <p:nvPicPr>
              <p:cNvPr id="463" name="Google Shape;463;p51"/>
              <p:cNvPicPr preferRelativeResize="0"/>
              <p:nvPr/>
            </p:nvPicPr>
            <p:blipFill rotWithShape="1">
              <a:blip r:embed="rId5">
                <a:alphaModFix/>
              </a:blip>
              <a:srcRect b="0" l="18300" r="0" t="0"/>
              <a:stretch/>
            </p:blipFill>
            <p:spPr>
              <a:xfrm>
                <a:off x="2782824" y="3071925"/>
                <a:ext cx="672225" cy="390300"/>
              </a:xfrm>
              <a:prstGeom prst="rect">
                <a:avLst/>
              </a:prstGeom>
              <a:noFill/>
              <a:ln>
                <a:noFill/>
              </a:ln>
            </p:spPr>
          </p:pic>
          <p:pic>
            <p:nvPicPr>
              <p:cNvPr id="464" name="Google Shape;464;p51"/>
              <p:cNvPicPr preferRelativeResize="0"/>
              <p:nvPr/>
            </p:nvPicPr>
            <p:blipFill rotWithShape="1">
              <a:blip r:embed="rId6">
                <a:alphaModFix/>
              </a:blip>
              <a:srcRect b="0" l="17293" r="0" t="0"/>
              <a:stretch/>
            </p:blipFill>
            <p:spPr>
              <a:xfrm>
                <a:off x="2782824" y="2513050"/>
                <a:ext cx="720100" cy="390300"/>
              </a:xfrm>
              <a:prstGeom prst="rect">
                <a:avLst/>
              </a:prstGeom>
              <a:noFill/>
              <a:ln>
                <a:noFill/>
              </a:ln>
            </p:spPr>
          </p:pic>
          <p:pic>
            <p:nvPicPr>
              <p:cNvPr id="465" name="Google Shape;465;p51"/>
              <p:cNvPicPr preferRelativeResize="0"/>
              <p:nvPr/>
            </p:nvPicPr>
            <p:blipFill rotWithShape="1">
              <a:blip r:embed="rId7">
                <a:alphaModFix/>
              </a:blip>
              <a:srcRect b="0" l="15403" r="-2923" t="0"/>
              <a:stretch/>
            </p:blipFill>
            <p:spPr>
              <a:xfrm>
                <a:off x="2782825" y="1911638"/>
                <a:ext cx="720100" cy="332825"/>
              </a:xfrm>
              <a:prstGeom prst="rect">
                <a:avLst/>
              </a:prstGeom>
              <a:noFill/>
              <a:ln>
                <a:noFill/>
              </a:ln>
            </p:spPr>
          </p:pic>
        </p:grpSp>
        <p:grpSp>
          <p:nvGrpSpPr>
            <p:cNvPr id="466" name="Google Shape;466;p51"/>
            <p:cNvGrpSpPr/>
            <p:nvPr/>
          </p:nvGrpSpPr>
          <p:grpSpPr>
            <a:xfrm>
              <a:off x="1358525" y="1674225"/>
              <a:ext cx="287400" cy="1935600"/>
              <a:chOff x="1358525" y="1674225"/>
              <a:chExt cx="287400" cy="1935600"/>
            </a:xfrm>
          </p:grpSpPr>
          <p:sp>
            <p:nvSpPr>
              <p:cNvPr id="467" name="Google Shape;467;p51"/>
              <p:cNvSpPr txBox="1"/>
              <p:nvPr/>
            </p:nvSpPr>
            <p:spPr>
              <a:xfrm>
                <a:off x="1358525" y="1674225"/>
                <a:ext cx="287400" cy="18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小</a:t>
                </a:r>
                <a:endParaRPr b="0" i="0" sz="1400" u="none" cap="none" strike="noStrike">
                  <a:solidFill>
                    <a:srgbClr val="000000"/>
                  </a:solidFill>
                  <a:latin typeface="Arial"/>
                  <a:ea typeface="Arial"/>
                  <a:cs typeface="Arial"/>
                  <a:sym typeface="Arial"/>
                </a:endParaRPr>
              </a:p>
            </p:txBody>
          </p:sp>
          <p:sp>
            <p:nvSpPr>
              <p:cNvPr id="468" name="Google Shape;468;p51"/>
              <p:cNvSpPr txBox="1"/>
              <p:nvPr/>
            </p:nvSpPr>
            <p:spPr>
              <a:xfrm>
                <a:off x="1358525" y="2283825"/>
                <a:ext cx="287400" cy="18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小</a:t>
                </a:r>
                <a:endParaRPr b="0" i="0" sz="1400" u="none" cap="none" strike="noStrike">
                  <a:solidFill>
                    <a:srgbClr val="000000"/>
                  </a:solidFill>
                  <a:latin typeface="Arial"/>
                  <a:ea typeface="Arial"/>
                  <a:cs typeface="Arial"/>
                  <a:sym typeface="Arial"/>
                </a:endParaRPr>
              </a:p>
            </p:txBody>
          </p:sp>
          <p:sp>
            <p:nvSpPr>
              <p:cNvPr id="469" name="Google Shape;469;p51"/>
              <p:cNvSpPr txBox="1"/>
              <p:nvPr/>
            </p:nvSpPr>
            <p:spPr>
              <a:xfrm>
                <a:off x="1358525" y="2893425"/>
                <a:ext cx="287400" cy="18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小</a:t>
                </a:r>
                <a:endParaRPr b="0" i="0" sz="1400" u="none" cap="none" strike="noStrike">
                  <a:solidFill>
                    <a:srgbClr val="000000"/>
                  </a:solidFill>
                  <a:latin typeface="Arial"/>
                  <a:ea typeface="Arial"/>
                  <a:cs typeface="Arial"/>
                  <a:sym typeface="Arial"/>
                </a:endParaRPr>
              </a:p>
            </p:txBody>
          </p:sp>
          <p:sp>
            <p:nvSpPr>
              <p:cNvPr id="470" name="Google Shape;470;p51"/>
              <p:cNvSpPr txBox="1"/>
              <p:nvPr/>
            </p:nvSpPr>
            <p:spPr>
              <a:xfrm>
                <a:off x="1358525" y="3426825"/>
                <a:ext cx="287400" cy="18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小</a:t>
                </a:r>
                <a:endParaRPr b="0" i="0" sz="1400" u="none" cap="none" strike="noStrike">
                  <a:solidFill>
                    <a:srgbClr val="000000"/>
                  </a:solidFill>
                  <a:latin typeface="Arial"/>
                  <a:ea typeface="Arial"/>
                  <a:cs typeface="Arial"/>
                  <a:sym typeface="Arial"/>
                </a:endParaRPr>
              </a:p>
            </p:txBody>
          </p:sp>
        </p:grpSp>
      </p:grpSp>
      <p:graphicFrame>
        <p:nvGraphicFramePr>
          <p:cNvPr id="471" name="Google Shape;471;p51"/>
          <p:cNvGraphicFramePr/>
          <p:nvPr/>
        </p:nvGraphicFramePr>
        <p:xfrm>
          <a:off x="159300" y="1344300"/>
          <a:ext cx="3000000" cy="3000000"/>
        </p:xfrm>
        <a:graphic>
          <a:graphicData uri="http://schemas.openxmlformats.org/drawingml/2006/table">
            <a:tbl>
              <a:tblPr>
                <a:noFill/>
                <a:tableStyleId>{2D6BD53F-DF48-4892-8D29-3CAF124EB510}</a:tableStyleId>
              </a:tblPr>
              <a:tblGrid>
                <a:gridCol w="649300"/>
                <a:gridCol w="805350"/>
                <a:gridCol w="805400"/>
              </a:tblGrid>
              <a:tr h="425500">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State</a:t>
                      </a:r>
                      <a:endParaRPr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Q_left</a:t>
                      </a:r>
                      <a:endParaRPr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Q_right</a:t>
                      </a:r>
                      <a:endParaRPr sz="1200" u="none" cap="none" strike="noStrike"/>
                    </a:p>
                  </a:txBody>
                  <a:tcPr marT="91425" marB="91425" marR="91425" marL="91425" anchor="ctr"/>
                </a:tc>
              </a:tr>
              <a:tr h="59047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Pos1</a:t>
                      </a:r>
                      <a:endParaRPr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Q(1,左)</a:t>
                      </a:r>
                      <a:endParaRPr sz="1200" u="none" cap="none" strike="noStrike"/>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Q(1,右）</a:t>
                      </a:r>
                      <a:endParaRPr sz="1200" u="none" cap="none" strike="noStrike"/>
                    </a:p>
                  </a:txBody>
                  <a:tcPr marT="91425" marB="91425" marR="91425" marL="91425" anchor="ctr">
                    <a:lnB cap="flat" cmpd="sng" w="9525">
                      <a:solidFill>
                        <a:srgbClr val="9E9E9E"/>
                      </a:solidFill>
                      <a:prstDash val="solid"/>
                      <a:round/>
                      <a:headEnd len="sm" w="sm" type="none"/>
                      <a:tailEnd len="sm" w="sm" type="none"/>
                    </a:lnB>
                  </a:tcPr>
                </a:tc>
              </a:tr>
              <a:tr h="58622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Pos2</a:t>
                      </a:r>
                      <a:endParaRPr sz="12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Q(2,左)</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Q(2,右）</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622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Pos3</a:t>
                      </a:r>
                      <a:endParaRPr sz="12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Q(3,左)</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Q(3,右）</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622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Pos4</a:t>
                      </a:r>
                      <a:endParaRPr sz="12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Q(4,左)</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Q(4,右）</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pSp>
        <p:nvGrpSpPr>
          <p:cNvPr id="472" name="Google Shape;472;p51"/>
          <p:cNvGrpSpPr/>
          <p:nvPr/>
        </p:nvGrpSpPr>
        <p:grpSpPr>
          <a:xfrm>
            <a:off x="5425200" y="2571750"/>
            <a:ext cx="3656323" cy="989225"/>
            <a:chOff x="5425200" y="2571750"/>
            <a:chExt cx="3656323" cy="989225"/>
          </a:xfrm>
        </p:grpSpPr>
        <p:pic>
          <p:nvPicPr>
            <p:cNvPr id="473" name="Google Shape;473;p51"/>
            <p:cNvPicPr preferRelativeResize="0"/>
            <p:nvPr/>
          </p:nvPicPr>
          <p:blipFill rotWithShape="1">
            <a:blip r:embed="rId8">
              <a:alphaModFix/>
            </a:blip>
            <a:srcRect b="0" l="0" r="0" t="0"/>
            <a:stretch/>
          </p:blipFill>
          <p:spPr>
            <a:xfrm>
              <a:off x="7704824" y="2611787"/>
              <a:ext cx="1376699" cy="949188"/>
            </a:xfrm>
            <a:prstGeom prst="rect">
              <a:avLst/>
            </a:prstGeom>
            <a:noFill/>
            <a:ln>
              <a:noFill/>
            </a:ln>
          </p:spPr>
        </p:pic>
        <p:sp>
          <p:nvSpPr>
            <p:cNvPr id="474" name="Google Shape;474;p51"/>
            <p:cNvSpPr/>
            <p:nvPr/>
          </p:nvSpPr>
          <p:spPr>
            <a:xfrm>
              <a:off x="5425200" y="2571750"/>
              <a:ext cx="1955100" cy="689700"/>
            </a:xfrm>
            <a:prstGeom prst="wedgeRectCallout">
              <a:avLst>
                <a:gd fmla="val 67510" name="adj1"/>
                <a:gd fmla="val -40497"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不能總是選擇Q值較大的動作，偶爾要冒險一下才能找到寶藏。</a:t>
              </a:r>
              <a:endParaRPr b="0" i="0" sz="1400" u="none" cap="none" strike="noStrike">
                <a:solidFill>
                  <a:srgbClr val="000000"/>
                </a:solidFill>
                <a:latin typeface="Arial"/>
                <a:ea typeface="Arial"/>
                <a:cs typeface="Arial"/>
                <a:sym typeface="Arial"/>
              </a:endParaRPr>
            </a:p>
          </p:txBody>
        </p:sp>
      </p:grpSp>
      <p:pic>
        <p:nvPicPr>
          <p:cNvPr id="475" name="Google Shape;475;p51"/>
          <p:cNvPicPr preferRelativeResize="0"/>
          <p:nvPr/>
        </p:nvPicPr>
        <p:blipFill rotWithShape="1">
          <a:blip r:embed="rId9">
            <a:alphaModFix/>
          </a:blip>
          <a:srcRect b="0" l="0" r="0" t="0"/>
          <a:stretch/>
        </p:blipFill>
        <p:spPr>
          <a:xfrm>
            <a:off x="1304001" y="4226399"/>
            <a:ext cx="910958" cy="769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2"/>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Q-Learning- 如何適當的探索環境</a:t>
            </a:r>
            <a:endParaRPr b="0" i="0" sz="3000" u="none" cap="none" strike="noStrike">
              <a:solidFill>
                <a:srgbClr val="000000"/>
              </a:solidFill>
              <a:latin typeface="Arial"/>
              <a:ea typeface="Arial"/>
              <a:cs typeface="Arial"/>
              <a:sym typeface="Arial"/>
            </a:endParaRPr>
          </a:p>
        </p:txBody>
      </p:sp>
      <p:grpSp>
        <p:nvGrpSpPr>
          <p:cNvPr id="481" name="Google Shape;481;p52"/>
          <p:cNvGrpSpPr/>
          <p:nvPr/>
        </p:nvGrpSpPr>
        <p:grpSpPr>
          <a:xfrm>
            <a:off x="3804450" y="3903450"/>
            <a:ext cx="5277075" cy="769500"/>
            <a:chOff x="734775" y="3822875"/>
            <a:chExt cx="5277075" cy="769500"/>
          </a:xfrm>
        </p:grpSpPr>
        <p:cxnSp>
          <p:nvCxnSpPr>
            <p:cNvPr id="482" name="Google Shape;482;p52"/>
            <p:cNvCxnSpPr/>
            <p:nvPr/>
          </p:nvCxnSpPr>
          <p:spPr>
            <a:xfrm>
              <a:off x="734775" y="4374275"/>
              <a:ext cx="4317000" cy="0"/>
            </a:xfrm>
            <a:prstGeom prst="straightConnector1">
              <a:avLst/>
            </a:prstGeom>
            <a:noFill/>
            <a:ln cap="flat" cmpd="sng" w="9525">
              <a:solidFill>
                <a:srgbClr val="595959"/>
              </a:solidFill>
              <a:prstDash val="solid"/>
              <a:round/>
              <a:headEnd len="sm" w="sm" type="none"/>
              <a:tailEnd len="med" w="med" type="triangle"/>
            </a:ln>
          </p:spPr>
        </p:cxnSp>
        <p:sp>
          <p:nvSpPr>
            <p:cNvPr id="483" name="Google Shape;483;p52"/>
            <p:cNvSpPr/>
            <p:nvPr/>
          </p:nvSpPr>
          <p:spPr>
            <a:xfrm>
              <a:off x="1013475"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484" name="Google Shape;484;p52"/>
            <p:cNvSpPr/>
            <p:nvPr/>
          </p:nvSpPr>
          <p:spPr>
            <a:xfrm>
              <a:off x="1821450"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485" name="Google Shape;485;p52"/>
            <p:cNvSpPr/>
            <p:nvPr/>
          </p:nvSpPr>
          <p:spPr>
            <a:xfrm>
              <a:off x="2629425"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86" name="Google Shape;486;p52"/>
            <p:cNvSpPr/>
            <p:nvPr/>
          </p:nvSpPr>
          <p:spPr>
            <a:xfrm>
              <a:off x="3437400"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487" name="Google Shape;487;p52"/>
            <p:cNvSpPr/>
            <p:nvPr/>
          </p:nvSpPr>
          <p:spPr>
            <a:xfrm>
              <a:off x="4245375" y="4167575"/>
              <a:ext cx="367500" cy="424800"/>
            </a:xfrm>
            <a:prstGeom prst="rect">
              <a:avLst/>
            </a:prstGeom>
            <a:solidFill>
              <a:srgbClr val="9999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52"/>
            <p:cNvSpPr txBox="1"/>
            <p:nvPr/>
          </p:nvSpPr>
          <p:spPr>
            <a:xfrm>
              <a:off x="4163550" y="3822875"/>
              <a:ext cx="1848300" cy="19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Goal</a:t>
              </a:r>
              <a:endParaRPr b="0" i="0" sz="1400" u="none" cap="none" strike="noStrike">
                <a:solidFill>
                  <a:srgbClr val="000000"/>
                </a:solidFill>
                <a:latin typeface="Arial"/>
                <a:ea typeface="Arial"/>
                <a:cs typeface="Arial"/>
                <a:sym typeface="Arial"/>
              </a:endParaRPr>
            </a:p>
          </p:txBody>
        </p:sp>
      </p:grpSp>
      <p:grpSp>
        <p:nvGrpSpPr>
          <p:cNvPr id="489" name="Google Shape;489;p52"/>
          <p:cNvGrpSpPr/>
          <p:nvPr/>
        </p:nvGrpSpPr>
        <p:grpSpPr>
          <a:xfrm>
            <a:off x="4822552" y="3358942"/>
            <a:ext cx="957673" cy="837128"/>
            <a:chOff x="3552313" y="1953899"/>
            <a:chExt cx="1189212" cy="1099025"/>
          </a:xfrm>
        </p:grpSpPr>
        <p:pic>
          <p:nvPicPr>
            <p:cNvPr id="490" name="Google Shape;490;p52"/>
            <p:cNvPicPr preferRelativeResize="0"/>
            <p:nvPr/>
          </p:nvPicPr>
          <p:blipFill rotWithShape="1">
            <a:blip r:embed="rId3">
              <a:alphaModFix/>
            </a:blip>
            <a:srcRect b="0" l="0" r="0" t="0"/>
            <a:stretch/>
          </p:blipFill>
          <p:spPr>
            <a:xfrm flipH="1">
              <a:off x="3552313" y="1953899"/>
              <a:ext cx="649675" cy="1099025"/>
            </a:xfrm>
            <a:prstGeom prst="rect">
              <a:avLst/>
            </a:prstGeom>
            <a:noFill/>
            <a:ln>
              <a:noFill/>
            </a:ln>
          </p:spPr>
        </p:pic>
        <p:sp>
          <p:nvSpPr>
            <p:cNvPr id="491" name="Google Shape;491;p52"/>
            <p:cNvSpPr/>
            <p:nvPr/>
          </p:nvSpPr>
          <p:spPr>
            <a:xfrm>
              <a:off x="4293925" y="2346825"/>
              <a:ext cx="447600" cy="333000"/>
            </a:xfrm>
            <a:prstGeom prst="rightArrow">
              <a:avLst>
                <a:gd fmla="val 50000" name="adj1"/>
                <a:gd fmla="val 50000" name="adj2"/>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 name="Google Shape;492;p52"/>
          <p:cNvGrpSpPr/>
          <p:nvPr/>
        </p:nvGrpSpPr>
        <p:grpSpPr>
          <a:xfrm>
            <a:off x="6422752" y="3358942"/>
            <a:ext cx="957673" cy="837128"/>
            <a:chOff x="3552313" y="1953899"/>
            <a:chExt cx="1189212" cy="1099025"/>
          </a:xfrm>
        </p:grpSpPr>
        <p:pic>
          <p:nvPicPr>
            <p:cNvPr id="493" name="Google Shape;493;p52"/>
            <p:cNvPicPr preferRelativeResize="0"/>
            <p:nvPr/>
          </p:nvPicPr>
          <p:blipFill rotWithShape="1">
            <a:blip r:embed="rId3">
              <a:alphaModFix/>
            </a:blip>
            <a:srcRect b="0" l="0" r="0" t="0"/>
            <a:stretch/>
          </p:blipFill>
          <p:spPr>
            <a:xfrm flipH="1">
              <a:off x="3552313" y="1953899"/>
              <a:ext cx="649675" cy="1099025"/>
            </a:xfrm>
            <a:prstGeom prst="rect">
              <a:avLst/>
            </a:prstGeom>
            <a:noFill/>
            <a:ln>
              <a:noFill/>
            </a:ln>
          </p:spPr>
        </p:pic>
        <p:sp>
          <p:nvSpPr>
            <p:cNvPr id="494" name="Google Shape;494;p52"/>
            <p:cNvSpPr/>
            <p:nvPr/>
          </p:nvSpPr>
          <p:spPr>
            <a:xfrm>
              <a:off x="4293925" y="2346825"/>
              <a:ext cx="447600" cy="333000"/>
            </a:xfrm>
            <a:prstGeom prst="rightArrow">
              <a:avLst>
                <a:gd fmla="val 50000" name="adj1"/>
                <a:gd fmla="val 50000" name="adj2"/>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5" name="Google Shape;495;p52"/>
          <p:cNvSpPr txBox="1"/>
          <p:nvPr/>
        </p:nvSpPr>
        <p:spPr>
          <a:xfrm>
            <a:off x="7924025" y="3898450"/>
            <a:ext cx="1376700" cy="45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到達終點獲得reward 1</a:t>
            </a:r>
            <a:endParaRPr b="0" i="0" sz="1400" u="none" cap="none" strike="noStrike">
              <a:solidFill>
                <a:srgbClr val="000000"/>
              </a:solidFill>
              <a:latin typeface="Arial"/>
              <a:ea typeface="Arial"/>
              <a:cs typeface="Arial"/>
              <a:sym typeface="Arial"/>
            </a:endParaRPr>
          </a:p>
        </p:txBody>
      </p:sp>
      <p:sp>
        <p:nvSpPr>
          <p:cNvPr id="496" name="Google Shape;496;p52"/>
          <p:cNvSpPr txBox="1"/>
          <p:nvPr/>
        </p:nvSpPr>
        <p:spPr>
          <a:xfrm>
            <a:off x="3718800" y="2483250"/>
            <a:ext cx="17064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Gamma: 0~1</a:t>
            </a:r>
            <a:endParaRPr b="0" i="0" sz="1800" u="none" cap="none" strike="noStrike">
              <a:solidFill>
                <a:srgbClr val="000000"/>
              </a:solidFill>
              <a:latin typeface="Arial"/>
              <a:ea typeface="Arial"/>
              <a:cs typeface="Arial"/>
              <a:sym typeface="Arial"/>
            </a:endParaRPr>
          </a:p>
        </p:txBody>
      </p:sp>
      <p:grpSp>
        <p:nvGrpSpPr>
          <p:cNvPr id="497" name="Google Shape;497;p52"/>
          <p:cNvGrpSpPr/>
          <p:nvPr/>
        </p:nvGrpSpPr>
        <p:grpSpPr>
          <a:xfrm>
            <a:off x="3718300" y="1399675"/>
            <a:ext cx="5425550" cy="510275"/>
            <a:chOff x="3718300" y="1018675"/>
            <a:chExt cx="5425550" cy="510275"/>
          </a:xfrm>
        </p:grpSpPr>
        <p:sp>
          <p:nvSpPr>
            <p:cNvPr id="498" name="Google Shape;498;p52"/>
            <p:cNvSpPr txBox="1"/>
            <p:nvPr/>
          </p:nvSpPr>
          <p:spPr>
            <a:xfrm>
              <a:off x="3718300" y="1138650"/>
              <a:ext cx="9951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Action:</a:t>
              </a:r>
              <a:endParaRPr b="0" i="0" sz="1800" u="none" cap="none" strike="noStrike">
                <a:solidFill>
                  <a:srgbClr val="000000"/>
                </a:solidFill>
                <a:latin typeface="Arial"/>
                <a:ea typeface="Arial"/>
                <a:cs typeface="Arial"/>
                <a:sym typeface="Arial"/>
              </a:endParaRPr>
            </a:p>
          </p:txBody>
        </p:sp>
        <p:sp>
          <p:nvSpPr>
            <p:cNvPr id="499" name="Google Shape;499;p52"/>
            <p:cNvSpPr txBox="1"/>
            <p:nvPr/>
          </p:nvSpPr>
          <p:spPr>
            <a:xfrm>
              <a:off x="4638325" y="1018675"/>
              <a:ext cx="11418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Q(s, 左)</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Q(s, 右)</a:t>
              </a:r>
              <a:endParaRPr b="0" i="0" sz="1800" u="none" cap="none" strike="noStrike">
                <a:solidFill>
                  <a:srgbClr val="000000"/>
                </a:solidFill>
                <a:latin typeface="Arial"/>
                <a:ea typeface="Arial"/>
                <a:cs typeface="Arial"/>
                <a:sym typeface="Arial"/>
              </a:endParaRPr>
            </a:p>
          </p:txBody>
        </p:sp>
        <p:sp>
          <p:nvSpPr>
            <p:cNvPr id="500" name="Google Shape;500;p52"/>
            <p:cNvSpPr txBox="1"/>
            <p:nvPr/>
          </p:nvSpPr>
          <p:spPr>
            <a:xfrm>
              <a:off x="5521350" y="1037450"/>
              <a:ext cx="3622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ex: 在position2 Q(2, 左), Q(2, 右) </a:t>
              </a:r>
              <a:endParaRPr b="0" i="0" sz="1400" u="none" cap="none" strike="noStrike">
                <a:solidFill>
                  <a:srgbClr val="000000"/>
                </a:solidFill>
                <a:latin typeface="Arial"/>
                <a:ea typeface="Arial"/>
                <a:cs typeface="Arial"/>
                <a:sym typeface="Arial"/>
              </a:endParaRPr>
            </a:p>
          </p:txBody>
        </p:sp>
      </p:grpSp>
      <p:sp>
        <p:nvSpPr>
          <p:cNvPr id="501" name="Google Shape;501;p52"/>
          <p:cNvSpPr txBox="1"/>
          <p:nvPr/>
        </p:nvSpPr>
        <p:spPr>
          <a:xfrm>
            <a:off x="3728250" y="976800"/>
            <a:ext cx="54255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epsilon: 0~1, if 隨機變數大於epsilon則隨機行動 else</a:t>
            </a:r>
            <a:endParaRPr b="0" i="0" sz="1800" u="none" cap="none" strike="noStrike">
              <a:solidFill>
                <a:srgbClr val="0000FF"/>
              </a:solidFill>
              <a:latin typeface="Arial"/>
              <a:ea typeface="Arial"/>
              <a:cs typeface="Arial"/>
              <a:sym typeface="Arial"/>
            </a:endParaRPr>
          </a:p>
        </p:txBody>
      </p:sp>
      <p:sp>
        <p:nvSpPr>
          <p:cNvPr id="502" name="Google Shape;502;p52"/>
          <p:cNvSpPr txBox="1"/>
          <p:nvPr/>
        </p:nvSpPr>
        <p:spPr>
          <a:xfrm>
            <a:off x="3728250" y="2028456"/>
            <a:ext cx="5067300" cy="45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Q(s, a) = R(s, a) + </a:t>
            </a:r>
            <a:r>
              <a:rPr b="0" i="0" lang="zh-TW" sz="1800" u="none" cap="none" strike="noStrike">
                <a:solidFill>
                  <a:srgbClr val="0000FF"/>
                </a:solidFill>
                <a:latin typeface="Arial"/>
                <a:ea typeface="Arial"/>
                <a:cs typeface="Arial"/>
                <a:sym typeface="Arial"/>
              </a:rPr>
              <a:t>max(Q(s_, a))*Gamma</a:t>
            </a:r>
            <a:endParaRPr b="0" i="0" sz="1800" u="none" cap="none" strike="noStrike">
              <a:solidFill>
                <a:srgbClr val="0000FF"/>
              </a:solidFill>
              <a:latin typeface="Arial"/>
              <a:ea typeface="Arial"/>
              <a:cs typeface="Arial"/>
              <a:sym typeface="Arial"/>
            </a:endParaRPr>
          </a:p>
        </p:txBody>
      </p:sp>
      <p:pic>
        <p:nvPicPr>
          <p:cNvPr id="503" name="Google Shape;503;p52"/>
          <p:cNvPicPr preferRelativeResize="0"/>
          <p:nvPr/>
        </p:nvPicPr>
        <p:blipFill rotWithShape="1">
          <a:blip r:embed="rId4">
            <a:alphaModFix/>
          </a:blip>
          <a:srcRect b="0" l="0" r="0" t="0"/>
          <a:stretch/>
        </p:blipFill>
        <p:spPr>
          <a:xfrm>
            <a:off x="7174875" y="4226400"/>
            <a:ext cx="711850" cy="524624"/>
          </a:xfrm>
          <a:prstGeom prst="rect">
            <a:avLst/>
          </a:prstGeom>
          <a:noFill/>
          <a:ln>
            <a:noFill/>
          </a:ln>
        </p:spPr>
      </p:pic>
      <p:grpSp>
        <p:nvGrpSpPr>
          <p:cNvPr id="504" name="Google Shape;504;p52"/>
          <p:cNvGrpSpPr/>
          <p:nvPr/>
        </p:nvGrpSpPr>
        <p:grpSpPr>
          <a:xfrm>
            <a:off x="1358525" y="1674225"/>
            <a:ext cx="1392625" cy="2114475"/>
            <a:chOff x="1358525" y="1674225"/>
            <a:chExt cx="1392625" cy="2114475"/>
          </a:xfrm>
        </p:grpSpPr>
        <p:grpSp>
          <p:nvGrpSpPr>
            <p:cNvPr id="505" name="Google Shape;505;p52"/>
            <p:cNvGrpSpPr/>
            <p:nvPr/>
          </p:nvGrpSpPr>
          <p:grpSpPr>
            <a:xfrm>
              <a:off x="2031049" y="1674538"/>
              <a:ext cx="720101" cy="2114162"/>
              <a:chOff x="2782824" y="1911638"/>
              <a:chExt cx="720101" cy="2114162"/>
            </a:xfrm>
          </p:grpSpPr>
          <p:sp>
            <p:nvSpPr>
              <p:cNvPr id="506" name="Google Shape;506;p52"/>
              <p:cNvSpPr txBox="1"/>
              <p:nvPr/>
            </p:nvSpPr>
            <p:spPr>
              <a:xfrm>
                <a:off x="2887000" y="3635500"/>
                <a:ext cx="5322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1</a:t>
                </a:r>
                <a:endParaRPr b="0" i="0" sz="1800" u="none" cap="none" strike="noStrike">
                  <a:solidFill>
                    <a:srgbClr val="000000"/>
                  </a:solidFill>
                  <a:latin typeface="Arial"/>
                  <a:ea typeface="Arial"/>
                  <a:cs typeface="Arial"/>
                  <a:sym typeface="Arial"/>
                </a:endParaRPr>
              </a:p>
            </p:txBody>
          </p:sp>
          <p:pic>
            <p:nvPicPr>
              <p:cNvPr id="507" name="Google Shape;507;p52"/>
              <p:cNvPicPr preferRelativeResize="0"/>
              <p:nvPr/>
            </p:nvPicPr>
            <p:blipFill rotWithShape="1">
              <a:blip r:embed="rId5">
                <a:alphaModFix/>
              </a:blip>
              <a:srcRect b="0" l="18300" r="0" t="0"/>
              <a:stretch/>
            </p:blipFill>
            <p:spPr>
              <a:xfrm>
                <a:off x="2782824" y="3071925"/>
                <a:ext cx="672225" cy="390300"/>
              </a:xfrm>
              <a:prstGeom prst="rect">
                <a:avLst/>
              </a:prstGeom>
              <a:noFill/>
              <a:ln>
                <a:noFill/>
              </a:ln>
            </p:spPr>
          </p:pic>
          <p:pic>
            <p:nvPicPr>
              <p:cNvPr id="508" name="Google Shape;508;p52"/>
              <p:cNvPicPr preferRelativeResize="0"/>
              <p:nvPr/>
            </p:nvPicPr>
            <p:blipFill rotWithShape="1">
              <a:blip r:embed="rId6">
                <a:alphaModFix/>
              </a:blip>
              <a:srcRect b="0" l="17293" r="0" t="0"/>
              <a:stretch/>
            </p:blipFill>
            <p:spPr>
              <a:xfrm>
                <a:off x="2782824" y="2513050"/>
                <a:ext cx="720100" cy="390300"/>
              </a:xfrm>
              <a:prstGeom prst="rect">
                <a:avLst/>
              </a:prstGeom>
              <a:noFill/>
              <a:ln>
                <a:noFill/>
              </a:ln>
            </p:spPr>
          </p:pic>
          <p:pic>
            <p:nvPicPr>
              <p:cNvPr id="509" name="Google Shape;509;p52"/>
              <p:cNvPicPr preferRelativeResize="0"/>
              <p:nvPr/>
            </p:nvPicPr>
            <p:blipFill rotWithShape="1">
              <a:blip r:embed="rId7">
                <a:alphaModFix/>
              </a:blip>
              <a:srcRect b="0" l="15403" r="-2923" t="0"/>
              <a:stretch/>
            </p:blipFill>
            <p:spPr>
              <a:xfrm>
                <a:off x="2782825" y="1911638"/>
                <a:ext cx="720100" cy="332825"/>
              </a:xfrm>
              <a:prstGeom prst="rect">
                <a:avLst/>
              </a:prstGeom>
              <a:noFill/>
              <a:ln>
                <a:noFill/>
              </a:ln>
            </p:spPr>
          </p:pic>
        </p:grpSp>
        <p:grpSp>
          <p:nvGrpSpPr>
            <p:cNvPr id="510" name="Google Shape;510;p52"/>
            <p:cNvGrpSpPr/>
            <p:nvPr/>
          </p:nvGrpSpPr>
          <p:grpSpPr>
            <a:xfrm>
              <a:off x="1358525" y="1674225"/>
              <a:ext cx="287400" cy="1935600"/>
              <a:chOff x="1358525" y="1674225"/>
              <a:chExt cx="287400" cy="1935600"/>
            </a:xfrm>
          </p:grpSpPr>
          <p:sp>
            <p:nvSpPr>
              <p:cNvPr id="511" name="Google Shape;511;p52"/>
              <p:cNvSpPr txBox="1"/>
              <p:nvPr/>
            </p:nvSpPr>
            <p:spPr>
              <a:xfrm>
                <a:off x="1358525" y="1674225"/>
                <a:ext cx="287400" cy="18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小</a:t>
                </a:r>
                <a:endParaRPr b="0" i="0" sz="1400" u="none" cap="none" strike="noStrike">
                  <a:solidFill>
                    <a:srgbClr val="000000"/>
                  </a:solidFill>
                  <a:latin typeface="Arial"/>
                  <a:ea typeface="Arial"/>
                  <a:cs typeface="Arial"/>
                  <a:sym typeface="Arial"/>
                </a:endParaRPr>
              </a:p>
            </p:txBody>
          </p:sp>
          <p:sp>
            <p:nvSpPr>
              <p:cNvPr id="512" name="Google Shape;512;p52"/>
              <p:cNvSpPr txBox="1"/>
              <p:nvPr/>
            </p:nvSpPr>
            <p:spPr>
              <a:xfrm>
                <a:off x="1358525" y="2283825"/>
                <a:ext cx="287400" cy="18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小</a:t>
                </a:r>
                <a:endParaRPr b="0" i="0" sz="1400" u="none" cap="none" strike="noStrike">
                  <a:solidFill>
                    <a:srgbClr val="000000"/>
                  </a:solidFill>
                  <a:latin typeface="Arial"/>
                  <a:ea typeface="Arial"/>
                  <a:cs typeface="Arial"/>
                  <a:sym typeface="Arial"/>
                </a:endParaRPr>
              </a:p>
            </p:txBody>
          </p:sp>
          <p:sp>
            <p:nvSpPr>
              <p:cNvPr id="513" name="Google Shape;513;p52"/>
              <p:cNvSpPr txBox="1"/>
              <p:nvPr/>
            </p:nvSpPr>
            <p:spPr>
              <a:xfrm>
                <a:off x="1358525" y="2893425"/>
                <a:ext cx="287400" cy="18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小</a:t>
                </a:r>
                <a:endParaRPr b="0" i="0" sz="1400" u="none" cap="none" strike="noStrike">
                  <a:solidFill>
                    <a:srgbClr val="000000"/>
                  </a:solidFill>
                  <a:latin typeface="Arial"/>
                  <a:ea typeface="Arial"/>
                  <a:cs typeface="Arial"/>
                  <a:sym typeface="Arial"/>
                </a:endParaRPr>
              </a:p>
            </p:txBody>
          </p:sp>
          <p:sp>
            <p:nvSpPr>
              <p:cNvPr id="514" name="Google Shape;514;p52"/>
              <p:cNvSpPr txBox="1"/>
              <p:nvPr/>
            </p:nvSpPr>
            <p:spPr>
              <a:xfrm>
                <a:off x="1358525" y="3426825"/>
                <a:ext cx="287400" cy="18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小</a:t>
                </a:r>
                <a:endParaRPr b="0" i="0" sz="1400" u="none" cap="none" strike="noStrike">
                  <a:solidFill>
                    <a:srgbClr val="000000"/>
                  </a:solidFill>
                  <a:latin typeface="Arial"/>
                  <a:ea typeface="Arial"/>
                  <a:cs typeface="Arial"/>
                  <a:sym typeface="Arial"/>
                </a:endParaRPr>
              </a:p>
            </p:txBody>
          </p:sp>
        </p:grpSp>
      </p:grpSp>
      <p:graphicFrame>
        <p:nvGraphicFramePr>
          <p:cNvPr id="515" name="Google Shape;515;p52"/>
          <p:cNvGraphicFramePr/>
          <p:nvPr/>
        </p:nvGraphicFramePr>
        <p:xfrm>
          <a:off x="159300" y="1344300"/>
          <a:ext cx="3000000" cy="3000000"/>
        </p:xfrm>
        <a:graphic>
          <a:graphicData uri="http://schemas.openxmlformats.org/drawingml/2006/table">
            <a:tbl>
              <a:tblPr>
                <a:noFill/>
                <a:tableStyleId>{2D6BD53F-DF48-4892-8D29-3CAF124EB510}</a:tableStyleId>
              </a:tblPr>
              <a:tblGrid>
                <a:gridCol w="649300"/>
                <a:gridCol w="805350"/>
                <a:gridCol w="805400"/>
              </a:tblGrid>
              <a:tr h="425500">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State</a:t>
                      </a:r>
                      <a:endParaRPr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Q_left</a:t>
                      </a:r>
                      <a:endParaRPr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Q_right</a:t>
                      </a:r>
                      <a:endParaRPr sz="1200" u="none" cap="none" strike="noStrike"/>
                    </a:p>
                  </a:txBody>
                  <a:tcPr marT="91425" marB="91425" marR="91425" marL="91425" anchor="ctr"/>
                </a:tc>
              </a:tr>
              <a:tr h="59047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Pos1</a:t>
                      </a:r>
                      <a:endParaRPr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Q(1,左)</a:t>
                      </a:r>
                      <a:endParaRPr sz="1200" u="none" cap="none" strike="noStrike"/>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Q(1,右）</a:t>
                      </a:r>
                      <a:endParaRPr sz="1200" u="none" cap="none" strike="noStrike"/>
                    </a:p>
                  </a:txBody>
                  <a:tcPr marT="91425" marB="91425" marR="91425" marL="91425" anchor="ctr">
                    <a:lnB cap="flat" cmpd="sng" w="9525">
                      <a:solidFill>
                        <a:srgbClr val="9E9E9E"/>
                      </a:solidFill>
                      <a:prstDash val="solid"/>
                      <a:round/>
                      <a:headEnd len="sm" w="sm" type="none"/>
                      <a:tailEnd len="sm" w="sm" type="none"/>
                    </a:lnB>
                  </a:tcPr>
                </a:tc>
              </a:tr>
              <a:tr h="58622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Pos2</a:t>
                      </a:r>
                      <a:endParaRPr sz="12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Q(2,左)</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Q(2,右）</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622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Pos3</a:t>
                      </a:r>
                      <a:endParaRPr sz="12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Q(3,左)</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Q(3,右）</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622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Pos4</a:t>
                      </a:r>
                      <a:endParaRPr sz="12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Q(4,左)</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Q(4,右）</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516" name="Google Shape;516;p52"/>
          <p:cNvSpPr/>
          <p:nvPr/>
        </p:nvSpPr>
        <p:spPr>
          <a:xfrm>
            <a:off x="5768150" y="2558575"/>
            <a:ext cx="2415900" cy="720900"/>
          </a:xfrm>
          <a:prstGeom prst="wedgeRoundRectCallout">
            <a:avLst>
              <a:gd fmla="val -19618" name="adj1"/>
              <a:gd fmla="val 71303" name="adj2"/>
              <a:gd fmla="val 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FFFF"/>
                </a:solidFill>
                <a:latin typeface="Arial"/>
                <a:ea typeface="Arial"/>
                <a:cs typeface="Arial"/>
                <a:sym typeface="Arial"/>
              </a:rPr>
              <a:t>一般實作一開始epsilon會設比較小，隨著探索越多，epsilon會慢慢加大。</a:t>
            </a:r>
            <a:endParaRPr b="0" i="0" sz="1400" u="none" cap="none" strike="noStrike">
              <a:solidFill>
                <a:srgbClr val="FFFFFF"/>
              </a:solidFill>
              <a:latin typeface="Arial"/>
              <a:ea typeface="Arial"/>
              <a:cs typeface="Arial"/>
              <a:sym typeface="Arial"/>
            </a:endParaRPr>
          </a:p>
        </p:txBody>
      </p:sp>
      <p:pic>
        <p:nvPicPr>
          <p:cNvPr id="517" name="Google Shape;517;p52"/>
          <p:cNvPicPr preferRelativeResize="0"/>
          <p:nvPr/>
        </p:nvPicPr>
        <p:blipFill rotWithShape="1">
          <a:blip r:embed="rId8">
            <a:alphaModFix/>
          </a:blip>
          <a:srcRect b="0" l="0" r="0" t="0"/>
          <a:stretch/>
        </p:blipFill>
        <p:spPr>
          <a:xfrm>
            <a:off x="1185900" y="4128248"/>
            <a:ext cx="957676" cy="80896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3"/>
          <p:cNvSpPr txBox="1"/>
          <p:nvPr/>
        </p:nvSpPr>
        <p:spPr>
          <a:xfrm>
            <a:off x="311700" y="178350"/>
            <a:ext cx="86925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Q-Learning- 如何搭建強大的Q-table（神經網路） </a:t>
            </a:r>
            <a:endParaRPr b="0" i="0" sz="3000" u="none" cap="none" strike="noStrike">
              <a:solidFill>
                <a:srgbClr val="000000"/>
              </a:solidFill>
              <a:latin typeface="Arial"/>
              <a:ea typeface="Arial"/>
              <a:cs typeface="Arial"/>
              <a:sym typeface="Arial"/>
            </a:endParaRPr>
          </a:p>
        </p:txBody>
      </p:sp>
      <p:sp>
        <p:nvSpPr>
          <p:cNvPr id="523" name="Google Shape;523;p53"/>
          <p:cNvSpPr txBox="1"/>
          <p:nvPr/>
        </p:nvSpPr>
        <p:spPr>
          <a:xfrm>
            <a:off x="3718800" y="2483250"/>
            <a:ext cx="17064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Gamma: 0~1</a:t>
            </a:r>
            <a:endParaRPr b="0" i="0" sz="1800" u="none" cap="none" strike="noStrike">
              <a:solidFill>
                <a:srgbClr val="000000"/>
              </a:solidFill>
              <a:latin typeface="Arial"/>
              <a:ea typeface="Arial"/>
              <a:cs typeface="Arial"/>
              <a:sym typeface="Arial"/>
            </a:endParaRPr>
          </a:p>
        </p:txBody>
      </p:sp>
      <p:grpSp>
        <p:nvGrpSpPr>
          <p:cNvPr id="524" name="Google Shape;524;p53"/>
          <p:cNvGrpSpPr/>
          <p:nvPr/>
        </p:nvGrpSpPr>
        <p:grpSpPr>
          <a:xfrm>
            <a:off x="3718300" y="1399675"/>
            <a:ext cx="2061825" cy="510275"/>
            <a:chOff x="3718300" y="1018675"/>
            <a:chExt cx="2061825" cy="510275"/>
          </a:xfrm>
        </p:grpSpPr>
        <p:sp>
          <p:nvSpPr>
            <p:cNvPr id="525" name="Google Shape;525;p53"/>
            <p:cNvSpPr txBox="1"/>
            <p:nvPr/>
          </p:nvSpPr>
          <p:spPr>
            <a:xfrm>
              <a:off x="3718300" y="1138650"/>
              <a:ext cx="9951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Action:</a:t>
              </a:r>
              <a:endParaRPr b="0" i="0" sz="1800" u="none" cap="none" strike="noStrike">
                <a:solidFill>
                  <a:srgbClr val="000000"/>
                </a:solidFill>
                <a:latin typeface="Arial"/>
                <a:ea typeface="Arial"/>
                <a:cs typeface="Arial"/>
                <a:sym typeface="Arial"/>
              </a:endParaRPr>
            </a:p>
          </p:txBody>
        </p:sp>
        <p:sp>
          <p:nvSpPr>
            <p:cNvPr id="526" name="Google Shape;526;p53"/>
            <p:cNvSpPr txBox="1"/>
            <p:nvPr/>
          </p:nvSpPr>
          <p:spPr>
            <a:xfrm>
              <a:off x="4638325" y="1018675"/>
              <a:ext cx="11418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Q(s, 左)</a:t>
              </a:r>
              <a:endParaRPr b="0" i="0" sz="1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Q(s, 右)</a:t>
              </a:r>
              <a:endParaRPr b="0" i="0" sz="1800" u="none" cap="none" strike="noStrike">
                <a:solidFill>
                  <a:srgbClr val="FF0000"/>
                </a:solidFill>
                <a:latin typeface="Arial"/>
                <a:ea typeface="Arial"/>
                <a:cs typeface="Arial"/>
                <a:sym typeface="Arial"/>
              </a:endParaRPr>
            </a:p>
          </p:txBody>
        </p:sp>
      </p:grpSp>
      <p:sp>
        <p:nvSpPr>
          <p:cNvPr id="527" name="Google Shape;527;p53"/>
          <p:cNvSpPr txBox="1"/>
          <p:nvPr/>
        </p:nvSpPr>
        <p:spPr>
          <a:xfrm>
            <a:off x="3728250" y="976800"/>
            <a:ext cx="54255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epsilon: 0~1, if 隨機變數大於epsilon則隨機行動 else</a:t>
            </a:r>
            <a:endParaRPr b="0" i="0" sz="1800" u="none" cap="none" strike="noStrike">
              <a:solidFill>
                <a:srgbClr val="000000"/>
              </a:solidFill>
              <a:latin typeface="Arial"/>
              <a:ea typeface="Arial"/>
              <a:cs typeface="Arial"/>
              <a:sym typeface="Arial"/>
            </a:endParaRPr>
          </a:p>
        </p:txBody>
      </p:sp>
      <p:pic>
        <p:nvPicPr>
          <p:cNvPr id="528" name="Google Shape;528;p53"/>
          <p:cNvPicPr preferRelativeResize="0"/>
          <p:nvPr/>
        </p:nvPicPr>
        <p:blipFill rotWithShape="1">
          <a:blip r:embed="rId3">
            <a:alphaModFix/>
          </a:blip>
          <a:srcRect b="0" l="0" r="0" t="0"/>
          <a:stretch/>
        </p:blipFill>
        <p:spPr>
          <a:xfrm>
            <a:off x="3832500" y="2949756"/>
            <a:ext cx="3413999" cy="2130151"/>
          </a:xfrm>
          <a:prstGeom prst="rect">
            <a:avLst/>
          </a:prstGeom>
          <a:noFill/>
          <a:ln>
            <a:noFill/>
          </a:ln>
        </p:spPr>
      </p:pic>
      <p:graphicFrame>
        <p:nvGraphicFramePr>
          <p:cNvPr id="529" name="Google Shape;529;p53"/>
          <p:cNvGraphicFramePr/>
          <p:nvPr/>
        </p:nvGraphicFramePr>
        <p:xfrm>
          <a:off x="159300" y="1344300"/>
          <a:ext cx="3000000" cy="3000000"/>
        </p:xfrm>
        <a:graphic>
          <a:graphicData uri="http://schemas.openxmlformats.org/drawingml/2006/table">
            <a:tbl>
              <a:tblPr>
                <a:noFill/>
                <a:tableStyleId>{2D6BD53F-DF48-4892-8D29-3CAF124EB510}</a:tableStyleId>
              </a:tblPr>
              <a:tblGrid>
                <a:gridCol w="649300"/>
                <a:gridCol w="805350"/>
                <a:gridCol w="805400"/>
              </a:tblGrid>
              <a:tr h="425500">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State</a:t>
                      </a:r>
                      <a:endParaRPr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Q_left</a:t>
                      </a:r>
                      <a:endParaRPr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Q_right</a:t>
                      </a:r>
                      <a:endParaRPr sz="1200" u="none" cap="none" strike="noStrike"/>
                    </a:p>
                  </a:txBody>
                  <a:tcPr marT="91425" marB="91425" marR="91425" marL="91425" anchor="ctr"/>
                </a:tc>
              </a:tr>
              <a:tr h="59047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Pos1</a:t>
                      </a:r>
                      <a:endParaRPr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Q(1,左)</a:t>
                      </a:r>
                      <a:endParaRPr sz="1200" u="none" cap="none" strike="noStrike"/>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Q(1,右）</a:t>
                      </a:r>
                      <a:endParaRPr sz="1200" u="none" cap="none" strike="noStrike"/>
                    </a:p>
                  </a:txBody>
                  <a:tcPr marT="91425" marB="91425" marR="91425" marL="91425" anchor="ctr">
                    <a:lnB cap="flat" cmpd="sng" w="9525">
                      <a:solidFill>
                        <a:srgbClr val="9E9E9E"/>
                      </a:solidFill>
                      <a:prstDash val="solid"/>
                      <a:round/>
                      <a:headEnd len="sm" w="sm" type="none"/>
                      <a:tailEnd len="sm" w="sm" type="none"/>
                    </a:lnB>
                  </a:tcPr>
                </a:tc>
              </a:tr>
              <a:tr h="58622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Pos2</a:t>
                      </a:r>
                      <a:endParaRPr sz="12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Q(2,左)</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Q(2,右）</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622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Pos3</a:t>
                      </a:r>
                      <a:endParaRPr sz="12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Q(3,左)</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Q(3,右）</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622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Pos4</a:t>
                      </a:r>
                      <a:endParaRPr sz="12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Q(4,左)</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t>Q(4,右）</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530" name="Google Shape;530;p53"/>
          <p:cNvSpPr txBox="1"/>
          <p:nvPr/>
        </p:nvSpPr>
        <p:spPr>
          <a:xfrm>
            <a:off x="159300" y="824863"/>
            <a:ext cx="1534200" cy="31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Q(s, a)</a:t>
            </a:r>
            <a:endParaRPr b="0" i="0" sz="1800" u="none" cap="none" strike="noStrike">
              <a:solidFill>
                <a:srgbClr val="000000"/>
              </a:solidFill>
              <a:latin typeface="Arial"/>
              <a:ea typeface="Arial"/>
              <a:cs typeface="Arial"/>
              <a:sym typeface="Arial"/>
            </a:endParaRPr>
          </a:p>
        </p:txBody>
      </p:sp>
      <p:pic>
        <p:nvPicPr>
          <p:cNvPr id="531" name="Google Shape;531;p53"/>
          <p:cNvPicPr preferRelativeResize="0"/>
          <p:nvPr/>
        </p:nvPicPr>
        <p:blipFill rotWithShape="1">
          <a:blip r:embed="rId4">
            <a:alphaModFix/>
          </a:blip>
          <a:srcRect b="0" l="0" r="0" t="0"/>
          <a:stretch/>
        </p:blipFill>
        <p:spPr>
          <a:xfrm flipH="1" rot="5400000">
            <a:off x="-259261" y="1901851"/>
            <a:ext cx="3082672" cy="2088250"/>
          </a:xfrm>
          <a:prstGeom prst="rect">
            <a:avLst/>
          </a:prstGeom>
          <a:noFill/>
          <a:ln>
            <a:noFill/>
          </a:ln>
        </p:spPr>
      </p:pic>
      <p:sp>
        <p:nvSpPr>
          <p:cNvPr id="532" name="Google Shape;532;p53"/>
          <p:cNvSpPr txBox="1"/>
          <p:nvPr/>
        </p:nvSpPr>
        <p:spPr>
          <a:xfrm>
            <a:off x="1249450" y="4487325"/>
            <a:ext cx="1706400" cy="5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Input: State</a:t>
            </a:r>
            <a:endParaRPr b="0" i="0" sz="1800" u="none" cap="none" strike="noStrike">
              <a:solidFill>
                <a:srgbClr val="000000"/>
              </a:solidFill>
              <a:latin typeface="Arial"/>
              <a:ea typeface="Arial"/>
              <a:cs typeface="Arial"/>
              <a:sym typeface="Arial"/>
            </a:endParaRPr>
          </a:p>
        </p:txBody>
      </p:sp>
      <p:sp>
        <p:nvSpPr>
          <p:cNvPr id="533" name="Google Shape;533;p53"/>
          <p:cNvSpPr txBox="1"/>
          <p:nvPr/>
        </p:nvSpPr>
        <p:spPr>
          <a:xfrm>
            <a:off x="3728250" y="2028456"/>
            <a:ext cx="5067300" cy="45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Q(s, a) = R(s, a) + max(Q(s_, a))*Gamma</a:t>
            </a:r>
            <a:endParaRPr b="0" i="0" sz="1800" u="none" cap="none" strike="noStrike">
              <a:solidFill>
                <a:srgbClr val="000000"/>
              </a:solidFill>
              <a:latin typeface="Arial"/>
              <a:ea typeface="Arial"/>
              <a:cs typeface="Arial"/>
              <a:sym typeface="Arial"/>
            </a:endParaRPr>
          </a:p>
        </p:txBody>
      </p:sp>
      <p:sp>
        <p:nvSpPr>
          <p:cNvPr id="534" name="Google Shape;534;p53"/>
          <p:cNvSpPr txBox="1"/>
          <p:nvPr/>
        </p:nvSpPr>
        <p:spPr>
          <a:xfrm>
            <a:off x="5521350" y="1418450"/>
            <a:ext cx="3622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ex: 在position2 Q(2, 左), Q(2, 右)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4"/>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Q-Learning- 如何在神經網路中紀錄Q值</a:t>
            </a:r>
            <a:endParaRPr b="0" i="0" sz="3000" u="none" cap="none" strike="noStrike">
              <a:solidFill>
                <a:srgbClr val="000000"/>
              </a:solidFill>
              <a:latin typeface="Arial"/>
              <a:ea typeface="Arial"/>
              <a:cs typeface="Arial"/>
              <a:sym typeface="Arial"/>
            </a:endParaRPr>
          </a:p>
        </p:txBody>
      </p:sp>
      <p:sp>
        <p:nvSpPr>
          <p:cNvPr id="540" name="Google Shape;540;p54"/>
          <p:cNvSpPr txBox="1"/>
          <p:nvPr/>
        </p:nvSpPr>
        <p:spPr>
          <a:xfrm>
            <a:off x="3718800" y="2483250"/>
            <a:ext cx="17064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Gamma: 0~1</a:t>
            </a:r>
            <a:endParaRPr b="0" i="0" sz="1800" u="none" cap="none" strike="noStrike">
              <a:solidFill>
                <a:srgbClr val="000000"/>
              </a:solidFill>
              <a:latin typeface="Arial"/>
              <a:ea typeface="Arial"/>
              <a:cs typeface="Arial"/>
              <a:sym typeface="Arial"/>
            </a:endParaRPr>
          </a:p>
        </p:txBody>
      </p:sp>
      <p:grpSp>
        <p:nvGrpSpPr>
          <p:cNvPr id="541" name="Google Shape;541;p54"/>
          <p:cNvGrpSpPr/>
          <p:nvPr/>
        </p:nvGrpSpPr>
        <p:grpSpPr>
          <a:xfrm>
            <a:off x="3718300" y="1399675"/>
            <a:ext cx="2061825" cy="510275"/>
            <a:chOff x="3718300" y="1018675"/>
            <a:chExt cx="2061825" cy="510275"/>
          </a:xfrm>
        </p:grpSpPr>
        <p:sp>
          <p:nvSpPr>
            <p:cNvPr id="542" name="Google Shape;542;p54"/>
            <p:cNvSpPr txBox="1"/>
            <p:nvPr/>
          </p:nvSpPr>
          <p:spPr>
            <a:xfrm>
              <a:off x="3718300" y="1138650"/>
              <a:ext cx="9951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Action:</a:t>
              </a:r>
              <a:endParaRPr b="0" i="0" sz="1800" u="none" cap="none" strike="noStrike">
                <a:solidFill>
                  <a:srgbClr val="000000"/>
                </a:solidFill>
                <a:latin typeface="Arial"/>
                <a:ea typeface="Arial"/>
                <a:cs typeface="Arial"/>
                <a:sym typeface="Arial"/>
              </a:endParaRPr>
            </a:p>
          </p:txBody>
        </p:sp>
        <p:sp>
          <p:nvSpPr>
            <p:cNvPr id="543" name="Google Shape;543;p54"/>
            <p:cNvSpPr txBox="1"/>
            <p:nvPr/>
          </p:nvSpPr>
          <p:spPr>
            <a:xfrm>
              <a:off x="4638325" y="1018675"/>
              <a:ext cx="11418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Q(s, 左)</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Q(s, 右)</a:t>
              </a:r>
              <a:endParaRPr b="0" i="0" sz="1800" u="none" cap="none" strike="noStrike">
                <a:solidFill>
                  <a:srgbClr val="000000"/>
                </a:solidFill>
                <a:latin typeface="Arial"/>
                <a:ea typeface="Arial"/>
                <a:cs typeface="Arial"/>
                <a:sym typeface="Arial"/>
              </a:endParaRPr>
            </a:p>
          </p:txBody>
        </p:sp>
      </p:grpSp>
      <p:sp>
        <p:nvSpPr>
          <p:cNvPr id="544" name="Google Shape;544;p54"/>
          <p:cNvSpPr txBox="1"/>
          <p:nvPr/>
        </p:nvSpPr>
        <p:spPr>
          <a:xfrm>
            <a:off x="3728250" y="976800"/>
            <a:ext cx="54255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epsilon: 0~1, if 隨機變數大於epsilon則隨機行動 else</a:t>
            </a:r>
            <a:endParaRPr b="0" i="0" sz="1800" u="none" cap="none" strike="noStrike">
              <a:solidFill>
                <a:srgbClr val="000000"/>
              </a:solidFill>
              <a:latin typeface="Arial"/>
              <a:ea typeface="Arial"/>
              <a:cs typeface="Arial"/>
              <a:sym typeface="Arial"/>
            </a:endParaRPr>
          </a:p>
        </p:txBody>
      </p:sp>
      <p:grpSp>
        <p:nvGrpSpPr>
          <p:cNvPr id="545" name="Google Shape;545;p54"/>
          <p:cNvGrpSpPr/>
          <p:nvPr/>
        </p:nvGrpSpPr>
        <p:grpSpPr>
          <a:xfrm>
            <a:off x="3804450" y="3903450"/>
            <a:ext cx="5277075" cy="769500"/>
            <a:chOff x="734775" y="3822875"/>
            <a:chExt cx="5277075" cy="769500"/>
          </a:xfrm>
        </p:grpSpPr>
        <p:cxnSp>
          <p:nvCxnSpPr>
            <p:cNvPr id="546" name="Google Shape;546;p54"/>
            <p:cNvCxnSpPr/>
            <p:nvPr/>
          </p:nvCxnSpPr>
          <p:spPr>
            <a:xfrm>
              <a:off x="734775" y="4374275"/>
              <a:ext cx="4317000" cy="0"/>
            </a:xfrm>
            <a:prstGeom prst="straightConnector1">
              <a:avLst/>
            </a:prstGeom>
            <a:noFill/>
            <a:ln cap="flat" cmpd="sng" w="9525">
              <a:solidFill>
                <a:srgbClr val="595959"/>
              </a:solidFill>
              <a:prstDash val="solid"/>
              <a:round/>
              <a:headEnd len="sm" w="sm" type="none"/>
              <a:tailEnd len="med" w="med" type="triangle"/>
            </a:ln>
          </p:spPr>
        </p:cxnSp>
        <p:sp>
          <p:nvSpPr>
            <p:cNvPr id="547" name="Google Shape;547;p54"/>
            <p:cNvSpPr/>
            <p:nvPr/>
          </p:nvSpPr>
          <p:spPr>
            <a:xfrm>
              <a:off x="1013475"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548" name="Google Shape;548;p54"/>
            <p:cNvSpPr/>
            <p:nvPr/>
          </p:nvSpPr>
          <p:spPr>
            <a:xfrm>
              <a:off x="1821450"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549" name="Google Shape;549;p54"/>
            <p:cNvSpPr/>
            <p:nvPr/>
          </p:nvSpPr>
          <p:spPr>
            <a:xfrm>
              <a:off x="2629425"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550" name="Google Shape;550;p54"/>
            <p:cNvSpPr/>
            <p:nvPr/>
          </p:nvSpPr>
          <p:spPr>
            <a:xfrm>
              <a:off x="3437400"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551" name="Google Shape;551;p54"/>
            <p:cNvSpPr/>
            <p:nvPr/>
          </p:nvSpPr>
          <p:spPr>
            <a:xfrm>
              <a:off x="4245375" y="4167575"/>
              <a:ext cx="367500" cy="424800"/>
            </a:xfrm>
            <a:prstGeom prst="rect">
              <a:avLst/>
            </a:prstGeom>
            <a:solidFill>
              <a:srgbClr val="9999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54"/>
            <p:cNvSpPr txBox="1"/>
            <p:nvPr/>
          </p:nvSpPr>
          <p:spPr>
            <a:xfrm>
              <a:off x="4163550" y="3822875"/>
              <a:ext cx="1848300" cy="19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Goal</a:t>
              </a:r>
              <a:endParaRPr b="0" i="0" sz="1400" u="none" cap="none" strike="noStrike">
                <a:solidFill>
                  <a:srgbClr val="000000"/>
                </a:solidFill>
                <a:latin typeface="Arial"/>
                <a:ea typeface="Arial"/>
                <a:cs typeface="Arial"/>
                <a:sym typeface="Arial"/>
              </a:endParaRPr>
            </a:p>
          </p:txBody>
        </p:sp>
      </p:grpSp>
      <p:pic>
        <p:nvPicPr>
          <p:cNvPr id="553" name="Google Shape;553;p54"/>
          <p:cNvPicPr preferRelativeResize="0"/>
          <p:nvPr/>
        </p:nvPicPr>
        <p:blipFill rotWithShape="1">
          <a:blip r:embed="rId3">
            <a:alphaModFix/>
          </a:blip>
          <a:srcRect b="0" l="0" r="0" t="0"/>
          <a:stretch/>
        </p:blipFill>
        <p:spPr>
          <a:xfrm flipH="1">
            <a:off x="5584554" y="3358943"/>
            <a:ext cx="523183" cy="837128"/>
          </a:xfrm>
          <a:prstGeom prst="rect">
            <a:avLst/>
          </a:prstGeom>
          <a:noFill/>
          <a:ln>
            <a:noFill/>
          </a:ln>
        </p:spPr>
      </p:pic>
      <p:sp>
        <p:nvSpPr>
          <p:cNvPr id="554" name="Google Shape;554;p54"/>
          <p:cNvSpPr txBox="1"/>
          <p:nvPr/>
        </p:nvSpPr>
        <p:spPr>
          <a:xfrm>
            <a:off x="7924025" y="3898450"/>
            <a:ext cx="1376700" cy="45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到達終點獲得reward 1</a:t>
            </a:r>
            <a:endParaRPr b="0" i="0" sz="1400" u="none" cap="none" strike="noStrike">
              <a:solidFill>
                <a:srgbClr val="000000"/>
              </a:solidFill>
              <a:latin typeface="Arial"/>
              <a:ea typeface="Arial"/>
              <a:cs typeface="Arial"/>
              <a:sym typeface="Arial"/>
            </a:endParaRPr>
          </a:p>
        </p:txBody>
      </p:sp>
      <p:sp>
        <p:nvSpPr>
          <p:cNvPr id="555" name="Google Shape;555;p54"/>
          <p:cNvSpPr/>
          <p:nvPr/>
        </p:nvSpPr>
        <p:spPr>
          <a:xfrm>
            <a:off x="5780125" y="2560650"/>
            <a:ext cx="2415900" cy="720900"/>
          </a:xfrm>
          <a:prstGeom prst="wedgeRoundRectCallout">
            <a:avLst>
              <a:gd fmla="val -32420" name="adj1"/>
              <a:gd fmla="val 84044" name="adj2"/>
              <a:gd fmla="val 0" name="adj3"/>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書從原本的表格變成神經網路了那...要如何更新書的內容！？</a:t>
            </a:r>
            <a:endParaRPr b="0" i="0" sz="1400" u="none" cap="none" strike="noStrike">
              <a:solidFill>
                <a:srgbClr val="000000"/>
              </a:solidFill>
              <a:latin typeface="Arial"/>
              <a:ea typeface="Arial"/>
              <a:cs typeface="Arial"/>
              <a:sym typeface="Arial"/>
            </a:endParaRPr>
          </a:p>
        </p:txBody>
      </p:sp>
      <p:sp>
        <p:nvSpPr>
          <p:cNvPr id="556" name="Google Shape;556;p54"/>
          <p:cNvSpPr txBox="1"/>
          <p:nvPr/>
        </p:nvSpPr>
        <p:spPr>
          <a:xfrm>
            <a:off x="3728250" y="2028456"/>
            <a:ext cx="5067300" cy="45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Q(s, a)</a:t>
            </a:r>
            <a:r>
              <a:rPr b="0" i="0" lang="zh-TW" sz="1800" u="none" cap="none" strike="noStrike">
                <a:solidFill>
                  <a:srgbClr val="000000"/>
                </a:solidFill>
                <a:latin typeface="Arial"/>
                <a:ea typeface="Arial"/>
                <a:cs typeface="Arial"/>
                <a:sym typeface="Arial"/>
              </a:rPr>
              <a:t> = </a:t>
            </a:r>
            <a:r>
              <a:rPr b="0" i="0" lang="zh-TW" sz="1800" u="none" cap="none" strike="noStrike">
                <a:solidFill>
                  <a:srgbClr val="00FF00"/>
                </a:solidFill>
                <a:latin typeface="Arial"/>
                <a:ea typeface="Arial"/>
                <a:cs typeface="Arial"/>
                <a:sym typeface="Arial"/>
              </a:rPr>
              <a:t>R(s, a)</a:t>
            </a:r>
            <a:r>
              <a:rPr b="0" i="0" lang="zh-TW" sz="1800" u="none" cap="none" strike="noStrike">
                <a:solidFill>
                  <a:srgbClr val="000000"/>
                </a:solidFill>
                <a:latin typeface="Arial"/>
                <a:ea typeface="Arial"/>
                <a:cs typeface="Arial"/>
                <a:sym typeface="Arial"/>
              </a:rPr>
              <a:t> + max(</a:t>
            </a:r>
            <a:r>
              <a:rPr b="0" i="0" lang="zh-TW" sz="1800" u="none" cap="none" strike="noStrike">
                <a:solidFill>
                  <a:srgbClr val="FF0000"/>
                </a:solidFill>
                <a:latin typeface="Arial"/>
                <a:ea typeface="Arial"/>
                <a:cs typeface="Arial"/>
                <a:sym typeface="Arial"/>
              </a:rPr>
              <a:t>Q(s_, a)</a:t>
            </a:r>
            <a:r>
              <a:rPr b="0" i="0" lang="zh-TW" sz="1800" u="none" cap="none" strike="noStrike">
                <a:solidFill>
                  <a:srgbClr val="000000"/>
                </a:solidFill>
                <a:latin typeface="Arial"/>
                <a:ea typeface="Arial"/>
                <a:cs typeface="Arial"/>
                <a:sym typeface="Arial"/>
              </a:rPr>
              <a:t>)*Gamma</a:t>
            </a:r>
            <a:endParaRPr b="0" i="0" sz="1800" u="none" cap="none" strike="noStrike">
              <a:solidFill>
                <a:srgbClr val="000000"/>
              </a:solidFill>
              <a:latin typeface="Arial"/>
              <a:ea typeface="Arial"/>
              <a:cs typeface="Arial"/>
              <a:sym typeface="Arial"/>
            </a:endParaRPr>
          </a:p>
        </p:txBody>
      </p:sp>
      <p:sp>
        <p:nvSpPr>
          <p:cNvPr id="557" name="Google Shape;557;p54"/>
          <p:cNvSpPr txBox="1"/>
          <p:nvPr/>
        </p:nvSpPr>
        <p:spPr>
          <a:xfrm>
            <a:off x="5521350" y="1418450"/>
            <a:ext cx="3622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ex: 在position2 Q(2, 左), Q(2, 右) </a:t>
            </a:r>
            <a:endParaRPr b="0" i="0" sz="1400" u="none" cap="none" strike="noStrike">
              <a:solidFill>
                <a:srgbClr val="000000"/>
              </a:solidFill>
              <a:latin typeface="Arial"/>
              <a:ea typeface="Arial"/>
              <a:cs typeface="Arial"/>
              <a:sym typeface="Arial"/>
            </a:endParaRPr>
          </a:p>
        </p:txBody>
      </p:sp>
      <p:pic>
        <p:nvPicPr>
          <p:cNvPr id="558" name="Google Shape;558;p54"/>
          <p:cNvPicPr preferRelativeResize="0"/>
          <p:nvPr/>
        </p:nvPicPr>
        <p:blipFill rotWithShape="1">
          <a:blip r:embed="rId4">
            <a:alphaModFix/>
          </a:blip>
          <a:srcRect b="0" l="0" r="0" t="0"/>
          <a:stretch/>
        </p:blipFill>
        <p:spPr>
          <a:xfrm>
            <a:off x="7174875" y="4226400"/>
            <a:ext cx="711850" cy="524624"/>
          </a:xfrm>
          <a:prstGeom prst="rect">
            <a:avLst/>
          </a:prstGeom>
          <a:noFill/>
          <a:ln>
            <a:noFill/>
          </a:ln>
        </p:spPr>
      </p:pic>
      <p:pic>
        <p:nvPicPr>
          <p:cNvPr id="559" name="Google Shape;559;p54"/>
          <p:cNvPicPr preferRelativeResize="0"/>
          <p:nvPr/>
        </p:nvPicPr>
        <p:blipFill rotWithShape="1">
          <a:blip r:embed="rId5">
            <a:alphaModFix/>
          </a:blip>
          <a:srcRect b="0" l="0" r="0" t="0"/>
          <a:stretch/>
        </p:blipFill>
        <p:spPr>
          <a:xfrm flipH="1" rot="5400000">
            <a:off x="-212868" y="1883242"/>
            <a:ext cx="2868749" cy="2051651"/>
          </a:xfrm>
          <a:prstGeom prst="rect">
            <a:avLst/>
          </a:prstGeom>
          <a:noFill/>
          <a:ln>
            <a:noFill/>
          </a:ln>
        </p:spPr>
      </p:pic>
      <p:sp>
        <p:nvSpPr>
          <p:cNvPr id="560" name="Google Shape;560;p54"/>
          <p:cNvSpPr txBox="1"/>
          <p:nvPr/>
        </p:nvSpPr>
        <p:spPr>
          <a:xfrm>
            <a:off x="1801231" y="800525"/>
            <a:ext cx="1887000" cy="29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Q(4, 左)</a:t>
            </a:r>
            <a:endParaRPr b="0" i="0" sz="1800" u="none" cap="none" strike="noStrike">
              <a:solidFill>
                <a:srgbClr val="FF0000"/>
              </a:solidFill>
              <a:latin typeface="Arial"/>
              <a:ea typeface="Arial"/>
              <a:cs typeface="Arial"/>
              <a:sym typeface="Arial"/>
            </a:endParaRPr>
          </a:p>
        </p:txBody>
      </p:sp>
      <p:sp>
        <p:nvSpPr>
          <p:cNvPr id="561" name="Google Shape;561;p54"/>
          <p:cNvSpPr/>
          <p:nvPr/>
        </p:nvSpPr>
        <p:spPr>
          <a:xfrm flipH="1" rot="10800000">
            <a:off x="2143382" y="1290398"/>
            <a:ext cx="435900" cy="2940900"/>
          </a:xfrm>
          <a:prstGeom prst="curvedLeftArrow">
            <a:avLst>
              <a:gd fmla="val 25000" name="adj1"/>
              <a:gd fmla="val 50000" name="adj2"/>
              <a:gd fmla="val 25000" name="adj3"/>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2" name="Google Shape;562;p54"/>
          <p:cNvPicPr preferRelativeResize="0"/>
          <p:nvPr/>
        </p:nvPicPr>
        <p:blipFill rotWithShape="1">
          <a:blip r:embed="rId6">
            <a:alphaModFix/>
          </a:blip>
          <a:srcRect b="0" l="0" r="0" t="0"/>
          <a:stretch/>
        </p:blipFill>
        <p:spPr>
          <a:xfrm>
            <a:off x="218938" y="1816869"/>
            <a:ext cx="598895" cy="505906"/>
          </a:xfrm>
          <a:prstGeom prst="rect">
            <a:avLst/>
          </a:prstGeom>
          <a:noFill/>
          <a:ln>
            <a:noFill/>
          </a:ln>
        </p:spPr>
      </p:pic>
      <p:grpSp>
        <p:nvGrpSpPr>
          <p:cNvPr id="563" name="Google Shape;563;p54"/>
          <p:cNvGrpSpPr/>
          <p:nvPr/>
        </p:nvGrpSpPr>
        <p:grpSpPr>
          <a:xfrm>
            <a:off x="51099" y="800548"/>
            <a:ext cx="1507434" cy="3430883"/>
            <a:chOff x="51100" y="800525"/>
            <a:chExt cx="1706400" cy="3883725"/>
          </a:xfrm>
        </p:grpSpPr>
        <p:sp>
          <p:nvSpPr>
            <p:cNvPr id="564" name="Google Shape;564;p54"/>
            <p:cNvSpPr txBox="1"/>
            <p:nvPr/>
          </p:nvSpPr>
          <p:spPr>
            <a:xfrm>
              <a:off x="51100" y="800525"/>
              <a:ext cx="17064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Q(3, 左)</a:t>
              </a:r>
              <a:endParaRPr b="0" i="0" sz="1800" u="none" cap="none" strike="noStrike">
                <a:solidFill>
                  <a:srgbClr val="0000FF"/>
                </a:solidFill>
                <a:latin typeface="Arial"/>
                <a:ea typeface="Arial"/>
                <a:cs typeface="Arial"/>
                <a:sym typeface="Arial"/>
              </a:endParaRPr>
            </a:p>
          </p:txBody>
        </p:sp>
        <p:sp>
          <p:nvSpPr>
            <p:cNvPr id="565" name="Google Shape;565;p54"/>
            <p:cNvSpPr/>
            <p:nvPr/>
          </p:nvSpPr>
          <p:spPr>
            <a:xfrm rot="10800000">
              <a:off x="57425" y="1354850"/>
              <a:ext cx="493800" cy="3329400"/>
            </a:xfrm>
            <a:prstGeom prst="curvedLeft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54"/>
            <p:cNvSpPr txBox="1"/>
            <p:nvPr/>
          </p:nvSpPr>
          <p:spPr>
            <a:xfrm>
              <a:off x="51100" y="1029125"/>
              <a:ext cx="17064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Q(3, 右)</a:t>
              </a:r>
              <a:endParaRPr b="0" i="0" sz="1800" u="none" cap="none" strike="noStrike">
                <a:solidFill>
                  <a:srgbClr val="0000FF"/>
                </a:solidFill>
                <a:latin typeface="Arial"/>
                <a:ea typeface="Arial"/>
                <a:cs typeface="Arial"/>
                <a:sym typeface="Arial"/>
              </a:endParaRPr>
            </a:p>
          </p:txBody>
        </p:sp>
      </p:grpSp>
      <p:sp>
        <p:nvSpPr>
          <p:cNvPr id="567" name="Google Shape;567;p54"/>
          <p:cNvSpPr txBox="1"/>
          <p:nvPr/>
        </p:nvSpPr>
        <p:spPr>
          <a:xfrm>
            <a:off x="1801231" y="1002464"/>
            <a:ext cx="1887000" cy="29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Q(4, 右)</a:t>
            </a:r>
            <a:endParaRPr b="0" i="0" sz="1800" u="none" cap="none" strike="noStrike">
              <a:solidFill>
                <a:srgbClr val="FF0000"/>
              </a:solidFill>
              <a:latin typeface="Arial"/>
              <a:ea typeface="Arial"/>
              <a:cs typeface="Arial"/>
              <a:sym typeface="Arial"/>
            </a:endParaRPr>
          </a:p>
        </p:txBody>
      </p:sp>
      <p:grpSp>
        <p:nvGrpSpPr>
          <p:cNvPr id="568" name="Google Shape;568;p54"/>
          <p:cNvGrpSpPr/>
          <p:nvPr/>
        </p:nvGrpSpPr>
        <p:grpSpPr>
          <a:xfrm>
            <a:off x="926195" y="1002493"/>
            <a:ext cx="4791981" cy="2546498"/>
            <a:chOff x="1041700" y="1029125"/>
            <a:chExt cx="5424475" cy="2882610"/>
          </a:xfrm>
        </p:grpSpPr>
        <p:sp>
          <p:nvSpPr>
            <p:cNvPr id="569" name="Google Shape;569;p54"/>
            <p:cNvSpPr txBox="1"/>
            <p:nvPr/>
          </p:nvSpPr>
          <p:spPr>
            <a:xfrm>
              <a:off x="1041700" y="1029125"/>
              <a:ext cx="17064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R(3, 右)</a:t>
              </a:r>
              <a:endParaRPr b="0" i="0" sz="1800" u="none" cap="none" strike="noStrike">
                <a:solidFill>
                  <a:srgbClr val="FF0000"/>
                </a:solidFill>
                <a:latin typeface="Arial"/>
                <a:ea typeface="Arial"/>
                <a:cs typeface="Arial"/>
                <a:sym typeface="Arial"/>
              </a:endParaRPr>
            </a:p>
          </p:txBody>
        </p:sp>
        <p:sp>
          <p:nvSpPr>
            <p:cNvPr id="570" name="Google Shape;570;p54"/>
            <p:cNvSpPr/>
            <p:nvPr/>
          </p:nvSpPr>
          <p:spPr>
            <a:xfrm>
              <a:off x="6105575" y="3658235"/>
              <a:ext cx="360600" cy="253500"/>
            </a:xfrm>
            <a:prstGeom prst="rightArrow">
              <a:avLst>
                <a:gd fmla="val 50000" name="adj1"/>
                <a:gd fmla="val 50000" name="adj2"/>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1" name="Google Shape;571;p54"/>
          <p:cNvGrpSpPr/>
          <p:nvPr/>
        </p:nvGrpSpPr>
        <p:grpSpPr>
          <a:xfrm>
            <a:off x="926195" y="1002493"/>
            <a:ext cx="4791981" cy="2546498"/>
            <a:chOff x="1041700" y="1029125"/>
            <a:chExt cx="5424475" cy="2882610"/>
          </a:xfrm>
        </p:grpSpPr>
        <p:sp>
          <p:nvSpPr>
            <p:cNvPr id="572" name="Google Shape;572;p54"/>
            <p:cNvSpPr txBox="1"/>
            <p:nvPr/>
          </p:nvSpPr>
          <p:spPr>
            <a:xfrm>
              <a:off x="1041700" y="1029125"/>
              <a:ext cx="17064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00"/>
                  </a:solidFill>
                  <a:latin typeface="Arial"/>
                  <a:ea typeface="Arial"/>
                  <a:cs typeface="Arial"/>
                  <a:sym typeface="Arial"/>
                </a:rPr>
                <a:t>R(3, 右)</a:t>
              </a:r>
              <a:endParaRPr b="0" i="0" sz="1800" u="none" cap="none" strike="noStrike">
                <a:solidFill>
                  <a:srgbClr val="00FF00"/>
                </a:solidFill>
                <a:latin typeface="Arial"/>
                <a:ea typeface="Arial"/>
                <a:cs typeface="Arial"/>
                <a:sym typeface="Arial"/>
              </a:endParaRPr>
            </a:p>
          </p:txBody>
        </p:sp>
        <p:sp>
          <p:nvSpPr>
            <p:cNvPr id="573" name="Google Shape;573;p54"/>
            <p:cNvSpPr/>
            <p:nvPr/>
          </p:nvSpPr>
          <p:spPr>
            <a:xfrm>
              <a:off x="6105575" y="3658235"/>
              <a:ext cx="360600" cy="253500"/>
            </a:xfrm>
            <a:prstGeom prst="rightArrow">
              <a:avLst>
                <a:gd fmla="val 50000" name="adj1"/>
                <a:gd fmla="val 50000" name="adj2"/>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4" name="Google Shape;574;p54"/>
          <p:cNvSpPr txBox="1"/>
          <p:nvPr/>
        </p:nvSpPr>
        <p:spPr>
          <a:xfrm>
            <a:off x="1558525" y="4343450"/>
            <a:ext cx="2322600" cy="5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Input: Next State (4)</a:t>
            </a:r>
            <a:endParaRPr b="0" i="0" sz="1800" u="none" cap="none" strike="noStrike">
              <a:solidFill>
                <a:srgbClr val="000000"/>
              </a:solidFill>
              <a:latin typeface="Arial"/>
              <a:ea typeface="Arial"/>
              <a:cs typeface="Arial"/>
              <a:sym typeface="Arial"/>
            </a:endParaRPr>
          </a:p>
        </p:txBody>
      </p:sp>
      <p:sp>
        <p:nvSpPr>
          <p:cNvPr id="575" name="Google Shape;575;p54"/>
          <p:cNvSpPr/>
          <p:nvPr/>
        </p:nvSpPr>
        <p:spPr>
          <a:xfrm>
            <a:off x="0" y="4307450"/>
            <a:ext cx="1376700" cy="769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54"/>
          <p:cNvSpPr txBox="1"/>
          <p:nvPr/>
        </p:nvSpPr>
        <p:spPr>
          <a:xfrm>
            <a:off x="-25100" y="4280913"/>
            <a:ext cx="2776200" cy="44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Input: Current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State (3)</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8"/>
          <p:cNvSpPr txBox="1"/>
          <p:nvPr>
            <p:ph idx="1" type="body"/>
          </p:nvPr>
        </p:nvSpPr>
        <p:spPr>
          <a:xfrm>
            <a:off x="1107675" y="2061250"/>
            <a:ext cx="2292300" cy="808800"/>
          </a:xfrm>
          <a:prstGeom prst="rect">
            <a:avLst/>
          </a:prstGeom>
          <a:noFill/>
          <a:ln>
            <a:noFill/>
          </a:ln>
        </p:spPr>
        <p:txBody>
          <a:bodyPr anchorCtr="0" anchor="ctr" bIns="26775" lIns="26775" spcFirstLastPara="1" rIns="26775" wrap="square" tIns="26775">
            <a:noAutofit/>
          </a:bodyPr>
          <a:lstStyle/>
          <a:p>
            <a:pPr indent="-76200" lvl="0" marL="228600" marR="0" rtl="0" algn="l">
              <a:lnSpc>
                <a:spcPct val="100000"/>
              </a:lnSpc>
              <a:spcBef>
                <a:spcPts val="0"/>
              </a:spcBef>
              <a:spcAft>
                <a:spcPts val="0"/>
              </a:spcAft>
              <a:buClr>
                <a:srgbClr val="000000"/>
              </a:buClr>
              <a:buSzPts val="2400"/>
              <a:buFont typeface="Helvetica Neue"/>
              <a:buNone/>
            </a:pPr>
            <a:r>
              <a:rPr b="1" i="0" lang="zh-TW" sz="3600" u="none" cap="none" strike="noStrike">
                <a:solidFill>
                  <a:srgbClr val="000000"/>
                </a:solidFill>
                <a:latin typeface="Arial"/>
                <a:ea typeface="Arial"/>
                <a:cs typeface="Arial"/>
                <a:sym typeface="Arial"/>
              </a:rPr>
              <a:t>課程內容</a:t>
            </a:r>
            <a:endParaRPr b="1" i="0" sz="3600" u="none" cap="none" strike="noStrike">
              <a:solidFill>
                <a:srgbClr val="000000"/>
              </a:solidFill>
              <a:latin typeface="Arial"/>
              <a:ea typeface="Arial"/>
              <a:cs typeface="Arial"/>
              <a:sym typeface="Arial"/>
            </a:endParaRPr>
          </a:p>
        </p:txBody>
      </p:sp>
      <p:sp>
        <p:nvSpPr>
          <p:cNvPr id="146" name="Google Shape;146;p28"/>
          <p:cNvSpPr/>
          <p:nvPr/>
        </p:nvSpPr>
        <p:spPr>
          <a:xfrm>
            <a:off x="4122500" y="183000"/>
            <a:ext cx="4680900" cy="4671600"/>
          </a:xfrm>
          <a:prstGeom prst="rect">
            <a:avLst/>
          </a:pr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 name="Google Shape;147;p28"/>
          <p:cNvCxnSpPr/>
          <p:nvPr/>
        </p:nvCxnSpPr>
        <p:spPr>
          <a:xfrm flipH="1" rot="10800000">
            <a:off x="557800" y="2793325"/>
            <a:ext cx="3294000" cy="9600"/>
          </a:xfrm>
          <a:prstGeom prst="straightConnector1">
            <a:avLst/>
          </a:prstGeom>
          <a:noFill/>
          <a:ln cap="flat" cmpd="sng" w="38100">
            <a:solidFill>
              <a:srgbClr val="8E7CC3"/>
            </a:solidFill>
            <a:prstDash val="solid"/>
            <a:round/>
            <a:headEnd len="sm" w="sm" type="none"/>
            <a:tailEnd len="sm" w="sm" type="none"/>
          </a:ln>
        </p:spPr>
      </p:cxnSp>
      <p:sp>
        <p:nvSpPr>
          <p:cNvPr id="148" name="Google Shape;148;p28"/>
          <p:cNvSpPr txBox="1"/>
          <p:nvPr/>
        </p:nvSpPr>
        <p:spPr>
          <a:xfrm>
            <a:off x="4032350" y="775025"/>
            <a:ext cx="4680900" cy="3762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595959"/>
              </a:buClr>
              <a:buSzPts val="1800"/>
              <a:buFont typeface="Arial"/>
              <a:buChar char="●"/>
            </a:pPr>
            <a:r>
              <a:rPr b="1" i="0" lang="zh-TW" sz="1800" u="none" cap="none" strike="noStrike">
                <a:solidFill>
                  <a:srgbClr val="595959"/>
                </a:solidFill>
                <a:latin typeface="Arial"/>
                <a:ea typeface="Arial"/>
                <a:cs typeface="Arial"/>
                <a:sym typeface="Arial"/>
              </a:rPr>
              <a:t>軟實力</a:t>
            </a:r>
            <a:endParaRPr b="1" i="0" sz="1800" u="none" cap="none" strike="noStrike">
              <a:solidFill>
                <a:srgbClr val="595959"/>
              </a:solidFill>
              <a:latin typeface="Arial"/>
              <a:ea typeface="Arial"/>
              <a:cs typeface="Arial"/>
              <a:sym typeface="Arial"/>
            </a:endParaRPr>
          </a:p>
          <a:p>
            <a:pPr indent="-342900" lvl="1" marL="914400" marR="0" rtl="0" algn="l">
              <a:lnSpc>
                <a:spcPct val="115000"/>
              </a:lnSpc>
              <a:spcBef>
                <a:spcPts val="0"/>
              </a:spcBef>
              <a:spcAft>
                <a:spcPts val="0"/>
              </a:spcAft>
              <a:buClr>
                <a:srgbClr val="595959"/>
              </a:buClr>
              <a:buSzPts val="1800"/>
              <a:buFont typeface="Arial"/>
              <a:buChar char="○"/>
            </a:pPr>
            <a:r>
              <a:rPr b="0" i="0" lang="zh-TW" sz="1800" u="none" cap="none" strike="noStrike">
                <a:solidFill>
                  <a:srgbClr val="595959"/>
                </a:solidFill>
                <a:latin typeface="Arial"/>
                <a:ea typeface="Arial"/>
                <a:cs typeface="Arial"/>
                <a:sym typeface="Arial"/>
              </a:rPr>
              <a:t>了解 Reinforcement Learning 的基本概念</a:t>
            </a:r>
            <a:endParaRPr b="0" i="0" sz="1800" u="none" cap="none" strike="noStrike">
              <a:solidFill>
                <a:srgbClr val="595959"/>
              </a:solidFill>
              <a:latin typeface="Arial"/>
              <a:ea typeface="Arial"/>
              <a:cs typeface="Arial"/>
              <a:sym typeface="Arial"/>
            </a:endParaRPr>
          </a:p>
          <a:p>
            <a:pPr indent="-342900" lvl="1" marL="914400" marR="0" rtl="0" algn="l">
              <a:lnSpc>
                <a:spcPct val="115000"/>
              </a:lnSpc>
              <a:spcBef>
                <a:spcPts val="0"/>
              </a:spcBef>
              <a:spcAft>
                <a:spcPts val="0"/>
              </a:spcAft>
              <a:buClr>
                <a:srgbClr val="595959"/>
              </a:buClr>
              <a:buSzPts val="1800"/>
              <a:buFont typeface="Arial"/>
              <a:buChar char="○"/>
            </a:pPr>
            <a:r>
              <a:rPr b="0" i="0" lang="zh-TW" sz="1800" u="none" cap="none" strike="noStrike">
                <a:solidFill>
                  <a:srgbClr val="595959"/>
                </a:solidFill>
                <a:latin typeface="Arial"/>
                <a:ea typeface="Arial"/>
                <a:cs typeface="Arial"/>
                <a:sym typeface="Arial"/>
              </a:rPr>
              <a:t>理解 RL的基礎MDP 和 Q-Learning的概念</a:t>
            </a:r>
            <a:endParaRPr b="0" i="0" sz="1800" u="none" cap="none" strike="noStrike">
              <a:solidFill>
                <a:srgbClr val="595959"/>
              </a:solidFill>
              <a:latin typeface="Arial"/>
              <a:ea typeface="Arial"/>
              <a:cs typeface="Arial"/>
              <a:sym typeface="Arial"/>
            </a:endParaRPr>
          </a:p>
          <a:p>
            <a:pPr indent="-342900" lvl="0" marL="457200" marR="0" rtl="0" algn="l">
              <a:lnSpc>
                <a:spcPct val="115000"/>
              </a:lnSpc>
              <a:spcBef>
                <a:spcPts val="0"/>
              </a:spcBef>
              <a:spcAft>
                <a:spcPts val="0"/>
              </a:spcAft>
              <a:buClr>
                <a:srgbClr val="595959"/>
              </a:buClr>
              <a:buSzPts val="1800"/>
              <a:buFont typeface="Arial"/>
              <a:buChar char="●"/>
            </a:pPr>
            <a:r>
              <a:rPr b="1" i="0" lang="zh-TW" sz="1800" u="none" cap="none" strike="noStrike">
                <a:solidFill>
                  <a:srgbClr val="595959"/>
                </a:solidFill>
                <a:latin typeface="Arial"/>
                <a:ea typeface="Arial"/>
                <a:cs typeface="Arial"/>
                <a:sym typeface="Arial"/>
              </a:rPr>
              <a:t>硬實力</a:t>
            </a:r>
            <a:endParaRPr b="1" i="0" sz="1800" u="none" cap="none" strike="noStrike">
              <a:solidFill>
                <a:srgbClr val="595959"/>
              </a:solidFill>
              <a:latin typeface="Arial"/>
              <a:ea typeface="Arial"/>
              <a:cs typeface="Arial"/>
              <a:sym typeface="Arial"/>
            </a:endParaRPr>
          </a:p>
          <a:p>
            <a:pPr indent="-342900" lvl="1" marL="914400" marR="0" rtl="0" algn="l">
              <a:lnSpc>
                <a:spcPct val="115000"/>
              </a:lnSpc>
              <a:spcBef>
                <a:spcPts val="0"/>
              </a:spcBef>
              <a:spcAft>
                <a:spcPts val="0"/>
              </a:spcAft>
              <a:buClr>
                <a:srgbClr val="595959"/>
              </a:buClr>
              <a:buSzPts val="1800"/>
              <a:buFont typeface="Arial"/>
              <a:buChar char="○"/>
            </a:pPr>
            <a:r>
              <a:rPr b="0" i="0" lang="zh-TW" sz="1800" u="none" cap="none" strike="noStrike">
                <a:solidFill>
                  <a:srgbClr val="595959"/>
                </a:solidFill>
                <a:latin typeface="Arial"/>
                <a:ea typeface="Arial"/>
                <a:cs typeface="Arial"/>
                <a:sym typeface="Arial"/>
              </a:rPr>
              <a:t>用 tensorflow 實作 value-based 強化學習算法如 Q-Learning</a:t>
            </a:r>
            <a:endParaRPr b="0" i="0" sz="1800" u="none" cap="none" strike="noStrike">
              <a:solidFill>
                <a:srgbClr val="595959"/>
              </a:solidFill>
              <a:latin typeface="Arial"/>
              <a:ea typeface="Arial"/>
              <a:cs typeface="Arial"/>
              <a:sym typeface="Arial"/>
            </a:endParaRPr>
          </a:p>
          <a:p>
            <a:pPr indent="-342900" lvl="1" marL="914400" marR="0" rtl="0" algn="l">
              <a:lnSpc>
                <a:spcPct val="115000"/>
              </a:lnSpc>
              <a:spcBef>
                <a:spcPts val="0"/>
              </a:spcBef>
              <a:spcAft>
                <a:spcPts val="0"/>
              </a:spcAft>
              <a:buClr>
                <a:srgbClr val="595959"/>
              </a:buClr>
              <a:buSzPts val="1800"/>
              <a:buFont typeface="Arial"/>
              <a:buChar char="○"/>
            </a:pPr>
            <a:r>
              <a:rPr b="0" i="0" lang="zh-TW" sz="1800" u="none" cap="none" strike="noStrike">
                <a:solidFill>
                  <a:srgbClr val="595959"/>
                </a:solidFill>
                <a:latin typeface="Arial"/>
                <a:ea typeface="Arial"/>
                <a:cs typeface="Arial"/>
                <a:sym typeface="Arial"/>
              </a:rPr>
              <a:t>用AI瘋狂打電動</a:t>
            </a:r>
            <a:endParaRPr b="0" i="0" sz="1800" u="none" cap="none" strike="noStrike">
              <a:solidFill>
                <a:srgbClr val="000000"/>
              </a:solidFill>
              <a:latin typeface="Arial"/>
              <a:ea typeface="Arial"/>
              <a:cs typeface="Arial"/>
              <a:sym typeface="Arial"/>
            </a:endParaRPr>
          </a:p>
        </p:txBody>
      </p:sp>
      <p:sp>
        <p:nvSpPr>
          <p:cNvPr id="149" name="Google Shape;149;p28"/>
          <p:cNvSpPr txBox="1"/>
          <p:nvPr/>
        </p:nvSpPr>
        <p:spPr>
          <a:xfrm>
            <a:off x="494675" y="2868225"/>
            <a:ext cx="3581100" cy="15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整個RL的課程，數學非常多，大家要有心理準備。另外第一天課程塞了比較多預備知識，因此上起來</a:t>
            </a:r>
            <a:r>
              <a:rPr b="0" i="0" lang="zh-TW" sz="1800" u="none" cap="none" strike="noStrike">
                <a:solidFill>
                  <a:schemeClr val="dk1"/>
                </a:solidFill>
                <a:latin typeface="Arial"/>
                <a:ea typeface="Arial"/>
                <a:cs typeface="Arial"/>
                <a:sym typeface="Arial"/>
              </a:rPr>
              <a:t>可能需要</a:t>
            </a:r>
            <a:r>
              <a:rPr b="0" i="0" lang="zh-TW" sz="1800" u="none" cap="none" strike="noStrike">
                <a:solidFill>
                  <a:srgbClr val="000000"/>
                </a:solidFill>
                <a:latin typeface="Arial"/>
                <a:ea typeface="Arial"/>
                <a:cs typeface="Arial"/>
                <a:sym typeface="Arial"/>
              </a:rPr>
              <a:t>洪荒之力，看不完的請再找時間補完。</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5"/>
          <p:cNvSpPr txBox="1"/>
          <p:nvPr/>
        </p:nvSpPr>
        <p:spPr>
          <a:xfrm>
            <a:off x="3718800" y="2483250"/>
            <a:ext cx="17064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Gamma: 0~1</a:t>
            </a:r>
            <a:endParaRPr b="0" i="0" sz="1800" u="none" cap="none" strike="noStrike">
              <a:solidFill>
                <a:srgbClr val="000000"/>
              </a:solidFill>
              <a:latin typeface="Arial"/>
              <a:ea typeface="Arial"/>
              <a:cs typeface="Arial"/>
              <a:sym typeface="Arial"/>
            </a:endParaRPr>
          </a:p>
        </p:txBody>
      </p:sp>
      <p:grpSp>
        <p:nvGrpSpPr>
          <p:cNvPr id="582" name="Google Shape;582;p55"/>
          <p:cNvGrpSpPr/>
          <p:nvPr/>
        </p:nvGrpSpPr>
        <p:grpSpPr>
          <a:xfrm>
            <a:off x="3718300" y="1399675"/>
            <a:ext cx="2061825" cy="510275"/>
            <a:chOff x="3718300" y="1018675"/>
            <a:chExt cx="2061825" cy="510275"/>
          </a:xfrm>
        </p:grpSpPr>
        <p:sp>
          <p:nvSpPr>
            <p:cNvPr id="583" name="Google Shape;583;p55"/>
            <p:cNvSpPr txBox="1"/>
            <p:nvPr/>
          </p:nvSpPr>
          <p:spPr>
            <a:xfrm>
              <a:off x="3718300" y="1138650"/>
              <a:ext cx="995100" cy="3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Action:</a:t>
              </a:r>
              <a:endParaRPr b="0" i="0" sz="1800" u="none" cap="none" strike="noStrike">
                <a:solidFill>
                  <a:srgbClr val="000000"/>
                </a:solidFill>
                <a:latin typeface="Arial"/>
                <a:ea typeface="Arial"/>
                <a:cs typeface="Arial"/>
                <a:sym typeface="Arial"/>
              </a:endParaRPr>
            </a:p>
          </p:txBody>
        </p:sp>
        <p:sp>
          <p:nvSpPr>
            <p:cNvPr id="584" name="Google Shape;584;p55"/>
            <p:cNvSpPr txBox="1"/>
            <p:nvPr/>
          </p:nvSpPr>
          <p:spPr>
            <a:xfrm>
              <a:off x="4638325" y="1018675"/>
              <a:ext cx="11418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Q(s, 左)</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Q(s, 右)</a:t>
              </a:r>
              <a:endParaRPr b="0" i="0" sz="1800" u="none" cap="none" strike="noStrike">
                <a:solidFill>
                  <a:srgbClr val="000000"/>
                </a:solidFill>
                <a:latin typeface="Arial"/>
                <a:ea typeface="Arial"/>
                <a:cs typeface="Arial"/>
                <a:sym typeface="Arial"/>
              </a:endParaRPr>
            </a:p>
          </p:txBody>
        </p:sp>
      </p:grpSp>
      <p:sp>
        <p:nvSpPr>
          <p:cNvPr id="585" name="Google Shape;585;p55"/>
          <p:cNvSpPr txBox="1"/>
          <p:nvPr/>
        </p:nvSpPr>
        <p:spPr>
          <a:xfrm>
            <a:off x="3728250" y="976800"/>
            <a:ext cx="54255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epsilon: 0~1, if 隨機變數小於於epsilon則隨機行動 else</a:t>
            </a:r>
            <a:endParaRPr b="0" i="0" sz="1800" u="none" cap="none" strike="noStrike">
              <a:solidFill>
                <a:srgbClr val="000000"/>
              </a:solidFill>
              <a:latin typeface="Arial"/>
              <a:ea typeface="Arial"/>
              <a:cs typeface="Arial"/>
              <a:sym typeface="Arial"/>
            </a:endParaRPr>
          </a:p>
        </p:txBody>
      </p:sp>
      <p:grpSp>
        <p:nvGrpSpPr>
          <p:cNvPr id="586" name="Google Shape;586;p55"/>
          <p:cNvGrpSpPr/>
          <p:nvPr/>
        </p:nvGrpSpPr>
        <p:grpSpPr>
          <a:xfrm>
            <a:off x="3804450" y="3903450"/>
            <a:ext cx="5277075" cy="769500"/>
            <a:chOff x="734775" y="3822875"/>
            <a:chExt cx="5277075" cy="769500"/>
          </a:xfrm>
        </p:grpSpPr>
        <p:cxnSp>
          <p:nvCxnSpPr>
            <p:cNvPr id="587" name="Google Shape;587;p55"/>
            <p:cNvCxnSpPr/>
            <p:nvPr/>
          </p:nvCxnSpPr>
          <p:spPr>
            <a:xfrm>
              <a:off x="734775" y="4374275"/>
              <a:ext cx="4317000" cy="0"/>
            </a:xfrm>
            <a:prstGeom prst="straightConnector1">
              <a:avLst/>
            </a:prstGeom>
            <a:noFill/>
            <a:ln cap="flat" cmpd="sng" w="9525">
              <a:solidFill>
                <a:srgbClr val="595959"/>
              </a:solidFill>
              <a:prstDash val="solid"/>
              <a:round/>
              <a:headEnd len="sm" w="sm" type="none"/>
              <a:tailEnd len="med" w="med" type="triangle"/>
            </a:ln>
          </p:spPr>
        </p:cxnSp>
        <p:sp>
          <p:nvSpPr>
            <p:cNvPr id="588" name="Google Shape;588;p55"/>
            <p:cNvSpPr/>
            <p:nvPr/>
          </p:nvSpPr>
          <p:spPr>
            <a:xfrm>
              <a:off x="1013475"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589" name="Google Shape;589;p55"/>
            <p:cNvSpPr/>
            <p:nvPr/>
          </p:nvSpPr>
          <p:spPr>
            <a:xfrm>
              <a:off x="1821450"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590" name="Google Shape;590;p55"/>
            <p:cNvSpPr/>
            <p:nvPr/>
          </p:nvSpPr>
          <p:spPr>
            <a:xfrm>
              <a:off x="2629425"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591" name="Google Shape;591;p55"/>
            <p:cNvSpPr/>
            <p:nvPr/>
          </p:nvSpPr>
          <p:spPr>
            <a:xfrm>
              <a:off x="3437400" y="4167575"/>
              <a:ext cx="3675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592" name="Google Shape;592;p55"/>
            <p:cNvSpPr/>
            <p:nvPr/>
          </p:nvSpPr>
          <p:spPr>
            <a:xfrm>
              <a:off x="4245375" y="4167575"/>
              <a:ext cx="367500" cy="424800"/>
            </a:xfrm>
            <a:prstGeom prst="rect">
              <a:avLst/>
            </a:prstGeom>
            <a:solidFill>
              <a:srgbClr val="9999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55"/>
            <p:cNvSpPr txBox="1"/>
            <p:nvPr/>
          </p:nvSpPr>
          <p:spPr>
            <a:xfrm>
              <a:off x="4163550" y="3822875"/>
              <a:ext cx="1848300" cy="19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Goal</a:t>
              </a:r>
              <a:endParaRPr b="0" i="0" sz="1400" u="none" cap="none" strike="noStrike">
                <a:solidFill>
                  <a:srgbClr val="000000"/>
                </a:solidFill>
                <a:latin typeface="Arial"/>
                <a:ea typeface="Arial"/>
                <a:cs typeface="Arial"/>
                <a:sym typeface="Arial"/>
              </a:endParaRPr>
            </a:p>
          </p:txBody>
        </p:sp>
      </p:grpSp>
      <p:sp>
        <p:nvSpPr>
          <p:cNvPr id="594" name="Google Shape;594;p55"/>
          <p:cNvSpPr txBox="1"/>
          <p:nvPr/>
        </p:nvSpPr>
        <p:spPr>
          <a:xfrm>
            <a:off x="7924025" y="3898450"/>
            <a:ext cx="1376700" cy="45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到達終點獲得reward 1</a:t>
            </a:r>
            <a:endParaRPr b="0" i="0" sz="1400" u="none" cap="none" strike="noStrike">
              <a:solidFill>
                <a:srgbClr val="000000"/>
              </a:solidFill>
              <a:latin typeface="Arial"/>
              <a:ea typeface="Arial"/>
              <a:cs typeface="Arial"/>
              <a:sym typeface="Arial"/>
            </a:endParaRPr>
          </a:p>
        </p:txBody>
      </p:sp>
      <p:grpSp>
        <p:nvGrpSpPr>
          <p:cNvPr id="595" name="Google Shape;595;p55"/>
          <p:cNvGrpSpPr/>
          <p:nvPr/>
        </p:nvGrpSpPr>
        <p:grpSpPr>
          <a:xfrm>
            <a:off x="3728250" y="1943525"/>
            <a:ext cx="5667250" cy="561300"/>
            <a:chOff x="3728250" y="1943525"/>
            <a:chExt cx="5667250" cy="561300"/>
          </a:xfrm>
        </p:grpSpPr>
        <p:sp>
          <p:nvSpPr>
            <p:cNvPr id="596" name="Google Shape;596;p55"/>
            <p:cNvSpPr txBox="1"/>
            <p:nvPr/>
          </p:nvSpPr>
          <p:spPr>
            <a:xfrm>
              <a:off x="3728250" y="2060850"/>
              <a:ext cx="5572500" cy="4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Loss = 誤差（              ,                                             )</a:t>
              </a:r>
              <a:endParaRPr b="0" i="0" sz="1800" u="none" cap="none" strike="noStrike">
                <a:solidFill>
                  <a:srgbClr val="000000"/>
                </a:solidFill>
                <a:latin typeface="Arial"/>
                <a:ea typeface="Arial"/>
                <a:cs typeface="Arial"/>
                <a:sym typeface="Arial"/>
              </a:endParaRPr>
            </a:p>
          </p:txBody>
        </p:sp>
        <p:sp>
          <p:nvSpPr>
            <p:cNvPr id="597" name="Google Shape;597;p55"/>
            <p:cNvSpPr txBox="1"/>
            <p:nvPr/>
          </p:nvSpPr>
          <p:spPr>
            <a:xfrm>
              <a:off x="7213900" y="1943525"/>
              <a:ext cx="21363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Arial"/>
                <a:ea typeface="Arial"/>
                <a:cs typeface="Arial"/>
                <a:sym typeface="Arial"/>
              </a:endParaRPr>
            </a:p>
          </p:txBody>
        </p:sp>
        <p:grpSp>
          <p:nvGrpSpPr>
            <p:cNvPr id="598" name="Google Shape;598;p55"/>
            <p:cNvGrpSpPr/>
            <p:nvPr/>
          </p:nvGrpSpPr>
          <p:grpSpPr>
            <a:xfrm>
              <a:off x="5156500" y="1943525"/>
              <a:ext cx="4239000" cy="561300"/>
              <a:chOff x="5232700" y="1943525"/>
              <a:chExt cx="4239000" cy="561300"/>
            </a:xfrm>
          </p:grpSpPr>
          <p:sp>
            <p:nvSpPr>
              <p:cNvPr id="599" name="Google Shape;599;p55"/>
              <p:cNvSpPr txBox="1"/>
              <p:nvPr/>
            </p:nvSpPr>
            <p:spPr>
              <a:xfrm>
                <a:off x="5232700" y="1943525"/>
                <a:ext cx="22071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Q(3, 左)   Q(3, 左）</a:t>
                </a:r>
                <a:endParaRPr b="0" i="0" sz="1800" u="none" cap="none" strike="noStrike">
                  <a:solidFill>
                    <a:srgbClr val="0000FF"/>
                  </a:solidFill>
                  <a:latin typeface="Arial"/>
                  <a:ea typeface="Arial"/>
                  <a:cs typeface="Arial"/>
                  <a:sym typeface="Arial"/>
                </a:endParaRPr>
              </a:p>
            </p:txBody>
          </p:sp>
          <p:sp>
            <p:nvSpPr>
              <p:cNvPr id="600" name="Google Shape;600;p55"/>
              <p:cNvSpPr txBox="1"/>
              <p:nvPr/>
            </p:nvSpPr>
            <p:spPr>
              <a:xfrm>
                <a:off x="5232700" y="2172125"/>
                <a:ext cx="22071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Q(3, 右)   </a:t>
                </a:r>
                <a:endParaRPr b="0" i="0" sz="1800" u="none" cap="none" strike="noStrike">
                  <a:solidFill>
                    <a:srgbClr val="0000FF"/>
                  </a:solidFill>
                  <a:latin typeface="Arial"/>
                  <a:ea typeface="Arial"/>
                  <a:cs typeface="Arial"/>
                  <a:sym typeface="Arial"/>
                </a:endParaRPr>
              </a:p>
            </p:txBody>
          </p:sp>
          <p:sp>
            <p:nvSpPr>
              <p:cNvPr id="601" name="Google Shape;601;p55"/>
              <p:cNvSpPr txBox="1"/>
              <p:nvPr/>
            </p:nvSpPr>
            <p:spPr>
              <a:xfrm>
                <a:off x="6223300" y="2172125"/>
                <a:ext cx="32484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00"/>
                    </a:solidFill>
                    <a:latin typeface="Arial"/>
                    <a:ea typeface="Arial"/>
                    <a:cs typeface="Arial"/>
                    <a:sym typeface="Arial"/>
                  </a:rPr>
                  <a:t>R(3, 右)</a:t>
                </a:r>
                <a:r>
                  <a:rPr b="0" i="0" lang="zh-TW" sz="1800" u="none" cap="none" strike="noStrike">
                    <a:solidFill>
                      <a:srgbClr val="FF0000"/>
                    </a:solidFill>
                    <a:latin typeface="Arial"/>
                    <a:ea typeface="Arial"/>
                    <a:cs typeface="Arial"/>
                    <a:sym typeface="Arial"/>
                  </a:rPr>
                  <a:t>+Q(4, 右)*Gamma</a:t>
                </a:r>
                <a:endParaRPr b="0" i="0" sz="1800" u="none" cap="none" strike="noStrike">
                  <a:solidFill>
                    <a:srgbClr val="0000FF"/>
                  </a:solidFill>
                  <a:latin typeface="Arial"/>
                  <a:ea typeface="Arial"/>
                  <a:cs typeface="Arial"/>
                  <a:sym typeface="Arial"/>
                </a:endParaRPr>
              </a:p>
            </p:txBody>
          </p:sp>
        </p:grpSp>
      </p:grpSp>
      <p:sp>
        <p:nvSpPr>
          <p:cNvPr id="602" name="Google Shape;602;p55"/>
          <p:cNvSpPr txBox="1"/>
          <p:nvPr/>
        </p:nvSpPr>
        <p:spPr>
          <a:xfrm>
            <a:off x="5521350" y="1418450"/>
            <a:ext cx="3622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ex: 在position2 Q(2, 左), Q(2, 右) </a:t>
            </a:r>
            <a:endParaRPr b="0" i="0" sz="1400" u="none" cap="none" strike="noStrike">
              <a:solidFill>
                <a:srgbClr val="000000"/>
              </a:solidFill>
              <a:latin typeface="Arial"/>
              <a:ea typeface="Arial"/>
              <a:cs typeface="Arial"/>
              <a:sym typeface="Arial"/>
            </a:endParaRPr>
          </a:p>
        </p:txBody>
      </p:sp>
      <p:sp>
        <p:nvSpPr>
          <p:cNvPr id="603" name="Google Shape;603;p55"/>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Q-Learning- 如何在神經網路中紀錄Q值</a:t>
            </a:r>
            <a:endParaRPr b="0" i="0" sz="3000" u="none" cap="none" strike="noStrike">
              <a:solidFill>
                <a:srgbClr val="000000"/>
              </a:solidFill>
              <a:latin typeface="Arial"/>
              <a:ea typeface="Arial"/>
              <a:cs typeface="Arial"/>
              <a:sym typeface="Arial"/>
            </a:endParaRPr>
          </a:p>
        </p:txBody>
      </p:sp>
      <p:pic>
        <p:nvPicPr>
          <p:cNvPr id="604" name="Google Shape;604;p55"/>
          <p:cNvPicPr preferRelativeResize="0"/>
          <p:nvPr/>
        </p:nvPicPr>
        <p:blipFill rotWithShape="1">
          <a:blip r:embed="rId3">
            <a:alphaModFix/>
          </a:blip>
          <a:srcRect b="0" l="0" r="0" t="0"/>
          <a:stretch/>
        </p:blipFill>
        <p:spPr>
          <a:xfrm flipH="1" rot="5400000">
            <a:off x="-212868" y="1883242"/>
            <a:ext cx="2868749" cy="2051651"/>
          </a:xfrm>
          <a:prstGeom prst="rect">
            <a:avLst/>
          </a:prstGeom>
          <a:noFill/>
          <a:ln>
            <a:noFill/>
          </a:ln>
        </p:spPr>
      </p:pic>
      <p:sp>
        <p:nvSpPr>
          <p:cNvPr id="605" name="Google Shape;605;p55"/>
          <p:cNvSpPr txBox="1"/>
          <p:nvPr/>
        </p:nvSpPr>
        <p:spPr>
          <a:xfrm>
            <a:off x="1801231" y="800525"/>
            <a:ext cx="1887000" cy="29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Q(4, 左)</a:t>
            </a:r>
            <a:endParaRPr b="0" i="0" sz="1800" u="none" cap="none" strike="noStrike">
              <a:solidFill>
                <a:srgbClr val="FF0000"/>
              </a:solidFill>
              <a:latin typeface="Arial"/>
              <a:ea typeface="Arial"/>
              <a:cs typeface="Arial"/>
              <a:sym typeface="Arial"/>
            </a:endParaRPr>
          </a:p>
        </p:txBody>
      </p:sp>
      <p:sp>
        <p:nvSpPr>
          <p:cNvPr id="606" name="Google Shape;606;p55"/>
          <p:cNvSpPr/>
          <p:nvPr/>
        </p:nvSpPr>
        <p:spPr>
          <a:xfrm flipH="1" rot="10800000">
            <a:off x="2143382" y="1290398"/>
            <a:ext cx="435900" cy="2940900"/>
          </a:xfrm>
          <a:prstGeom prst="curvedLeftArrow">
            <a:avLst>
              <a:gd fmla="val 25000" name="adj1"/>
              <a:gd fmla="val 50000" name="adj2"/>
              <a:gd fmla="val 25000" name="adj3"/>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7" name="Google Shape;607;p55"/>
          <p:cNvPicPr preferRelativeResize="0"/>
          <p:nvPr/>
        </p:nvPicPr>
        <p:blipFill rotWithShape="1">
          <a:blip r:embed="rId4">
            <a:alphaModFix/>
          </a:blip>
          <a:srcRect b="0" l="0" r="0" t="0"/>
          <a:stretch/>
        </p:blipFill>
        <p:spPr>
          <a:xfrm>
            <a:off x="218938" y="1816869"/>
            <a:ext cx="598895" cy="505906"/>
          </a:xfrm>
          <a:prstGeom prst="rect">
            <a:avLst/>
          </a:prstGeom>
          <a:noFill/>
          <a:ln>
            <a:noFill/>
          </a:ln>
        </p:spPr>
      </p:pic>
      <p:grpSp>
        <p:nvGrpSpPr>
          <p:cNvPr id="608" name="Google Shape;608;p55"/>
          <p:cNvGrpSpPr/>
          <p:nvPr/>
        </p:nvGrpSpPr>
        <p:grpSpPr>
          <a:xfrm>
            <a:off x="51099" y="800548"/>
            <a:ext cx="1507434" cy="3430883"/>
            <a:chOff x="51100" y="800525"/>
            <a:chExt cx="1706400" cy="3883725"/>
          </a:xfrm>
        </p:grpSpPr>
        <p:sp>
          <p:nvSpPr>
            <p:cNvPr id="609" name="Google Shape;609;p55"/>
            <p:cNvSpPr txBox="1"/>
            <p:nvPr/>
          </p:nvSpPr>
          <p:spPr>
            <a:xfrm>
              <a:off x="51100" y="800525"/>
              <a:ext cx="17064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Q(3, 左)</a:t>
              </a:r>
              <a:endParaRPr b="0" i="0" sz="1800" u="none" cap="none" strike="noStrike">
                <a:solidFill>
                  <a:srgbClr val="0000FF"/>
                </a:solidFill>
                <a:latin typeface="Arial"/>
                <a:ea typeface="Arial"/>
                <a:cs typeface="Arial"/>
                <a:sym typeface="Arial"/>
              </a:endParaRPr>
            </a:p>
          </p:txBody>
        </p:sp>
        <p:sp>
          <p:nvSpPr>
            <p:cNvPr id="610" name="Google Shape;610;p55"/>
            <p:cNvSpPr/>
            <p:nvPr/>
          </p:nvSpPr>
          <p:spPr>
            <a:xfrm rot="10800000">
              <a:off x="57425" y="1354850"/>
              <a:ext cx="493800" cy="3329400"/>
            </a:xfrm>
            <a:prstGeom prst="curvedLeft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55"/>
            <p:cNvSpPr txBox="1"/>
            <p:nvPr/>
          </p:nvSpPr>
          <p:spPr>
            <a:xfrm>
              <a:off x="51100" y="1029125"/>
              <a:ext cx="17064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Q(3, 右)</a:t>
              </a:r>
              <a:endParaRPr b="0" i="0" sz="1800" u="none" cap="none" strike="noStrike">
                <a:solidFill>
                  <a:srgbClr val="0000FF"/>
                </a:solidFill>
                <a:latin typeface="Arial"/>
                <a:ea typeface="Arial"/>
                <a:cs typeface="Arial"/>
                <a:sym typeface="Arial"/>
              </a:endParaRPr>
            </a:p>
          </p:txBody>
        </p:sp>
      </p:grpSp>
      <p:sp>
        <p:nvSpPr>
          <p:cNvPr id="612" name="Google Shape;612;p55"/>
          <p:cNvSpPr txBox="1"/>
          <p:nvPr/>
        </p:nvSpPr>
        <p:spPr>
          <a:xfrm>
            <a:off x="1801231" y="1002464"/>
            <a:ext cx="1887000" cy="29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Q(4, 右)</a:t>
            </a:r>
            <a:endParaRPr b="0" i="0" sz="1800" u="none" cap="none" strike="noStrike">
              <a:solidFill>
                <a:srgbClr val="FF0000"/>
              </a:solidFill>
              <a:latin typeface="Arial"/>
              <a:ea typeface="Arial"/>
              <a:cs typeface="Arial"/>
              <a:sym typeface="Arial"/>
            </a:endParaRPr>
          </a:p>
        </p:txBody>
      </p:sp>
      <p:grpSp>
        <p:nvGrpSpPr>
          <p:cNvPr id="613" name="Google Shape;613;p55"/>
          <p:cNvGrpSpPr/>
          <p:nvPr/>
        </p:nvGrpSpPr>
        <p:grpSpPr>
          <a:xfrm>
            <a:off x="926195" y="1002493"/>
            <a:ext cx="4791981" cy="2546498"/>
            <a:chOff x="1041700" y="1029125"/>
            <a:chExt cx="5424475" cy="2882610"/>
          </a:xfrm>
        </p:grpSpPr>
        <p:sp>
          <p:nvSpPr>
            <p:cNvPr id="614" name="Google Shape;614;p55"/>
            <p:cNvSpPr txBox="1"/>
            <p:nvPr/>
          </p:nvSpPr>
          <p:spPr>
            <a:xfrm>
              <a:off x="1041700" y="1029125"/>
              <a:ext cx="17064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R(3, 右)</a:t>
              </a:r>
              <a:endParaRPr b="0" i="0" sz="1800" u="none" cap="none" strike="noStrike">
                <a:solidFill>
                  <a:srgbClr val="FF0000"/>
                </a:solidFill>
                <a:latin typeface="Arial"/>
                <a:ea typeface="Arial"/>
                <a:cs typeface="Arial"/>
                <a:sym typeface="Arial"/>
              </a:endParaRPr>
            </a:p>
          </p:txBody>
        </p:sp>
        <p:sp>
          <p:nvSpPr>
            <p:cNvPr id="615" name="Google Shape;615;p55"/>
            <p:cNvSpPr/>
            <p:nvPr/>
          </p:nvSpPr>
          <p:spPr>
            <a:xfrm>
              <a:off x="6105575" y="3658235"/>
              <a:ext cx="360600" cy="253500"/>
            </a:xfrm>
            <a:prstGeom prst="rightArrow">
              <a:avLst>
                <a:gd fmla="val 50000" name="adj1"/>
                <a:gd fmla="val 50000" name="adj2"/>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16" name="Google Shape;616;p55"/>
          <p:cNvPicPr preferRelativeResize="0"/>
          <p:nvPr/>
        </p:nvPicPr>
        <p:blipFill rotWithShape="1">
          <a:blip r:embed="rId5">
            <a:alphaModFix/>
          </a:blip>
          <a:srcRect b="0" l="0" r="0" t="0"/>
          <a:stretch/>
        </p:blipFill>
        <p:spPr>
          <a:xfrm flipH="1">
            <a:off x="5584554" y="3358943"/>
            <a:ext cx="523184" cy="837128"/>
          </a:xfrm>
          <a:prstGeom prst="rect">
            <a:avLst/>
          </a:prstGeom>
          <a:noFill/>
          <a:ln>
            <a:noFill/>
          </a:ln>
        </p:spPr>
      </p:pic>
      <p:grpSp>
        <p:nvGrpSpPr>
          <p:cNvPr id="617" name="Google Shape;617;p55"/>
          <p:cNvGrpSpPr/>
          <p:nvPr/>
        </p:nvGrpSpPr>
        <p:grpSpPr>
          <a:xfrm>
            <a:off x="926195" y="1002493"/>
            <a:ext cx="4791981" cy="2546498"/>
            <a:chOff x="1041700" y="1029125"/>
            <a:chExt cx="5424475" cy="2882610"/>
          </a:xfrm>
        </p:grpSpPr>
        <p:sp>
          <p:nvSpPr>
            <p:cNvPr id="618" name="Google Shape;618;p55"/>
            <p:cNvSpPr txBox="1"/>
            <p:nvPr/>
          </p:nvSpPr>
          <p:spPr>
            <a:xfrm>
              <a:off x="1041700" y="1029125"/>
              <a:ext cx="17064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00"/>
                  </a:solidFill>
                  <a:latin typeface="Arial"/>
                  <a:ea typeface="Arial"/>
                  <a:cs typeface="Arial"/>
                  <a:sym typeface="Arial"/>
                </a:rPr>
                <a:t>R(3, 右)</a:t>
              </a:r>
              <a:endParaRPr b="0" i="0" sz="1800" u="none" cap="none" strike="noStrike">
                <a:solidFill>
                  <a:srgbClr val="00FF00"/>
                </a:solidFill>
                <a:latin typeface="Arial"/>
                <a:ea typeface="Arial"/>
                <a:cs typeface="Arial"/>
                <a:sym typeface="Arial"/>
              </a:endParaRPr>
            </a:p>
          </p:txBody>
        </p:sp>
        <p:sp>
          <p:nvSpPr>
            <p:cNvPr id="619" name="Google Shape;619;p55"/>
            <p:cNvSpPr/>
            <p:nvPr/>
          </p:nvSpPr>
          <p:spPr>
            <a:xfrm>
              <a:off x="6105575" y="3658235"/>
              <a:ext cx="360600" cy="253500"/>
            </a:xfrm>
            <a:prstGeom prst="rightArrow">
              <a:avLst>
                <a:gd fmla="val 50000" name="adj1"/>
                <a:gd fmla="val 50000" name="adj2"/>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20" name="Google Shape;620;p55"/>
          <p:cNvPicPr preferRelativeResize="0"/>
          <p:nvPr/>
        </p:nvPicPr>
        <p:blipFill rotWithShape="1">
          <a:blip r:embed="rId6">
            <a:alphaModFix/>
          </a:blip>
          <a:srcRect b="0" l="0" r="0" t="0"/>
          <a:stretch/>
        </p:blipFill>
        <p:spPr>
          <a:xfrm>
            <a:off x="7174875" y="4226400"/>
            <a:ext cx="711850" cy="524624"/>
          </a:xfrm>
          <a:prstGeom prst="rect">
            <a:avLst/>
          </a:prstGeom>
          <a:noFill/>
          <a:ln>
            <a:noFill/>
          </a:ln>
        </p:spPr>
      </p:pic>
      <p:grpSp>
        <p:nvGrpSpPr>
          <p:cNvPr id="621" name="Google Shape;621;p55"/>
          <p:cNvGrpSpPr/>
          <p:nvPr/>
        </p:nvGrpSpPr>
        <p:grpSpPr>
          <a:xfrm>
            <a:off x="5228425" y="1989475"/>
            <a:ext cx="1577200" cy="956675"/>
            <a:chOff x="5228425" y="1989475"/>
            <a:chExt cx="1577200" cy="956675"/>
          </a:xfrm>
        </p:grpSpPr>
        <p:sp>
          <p:nvSpPr>
            <p:cNvPr id="622" name="Google Shape;622;p55"/>
            <p:cNvSpPr/>
            <p:nvPr/>
          </p:nvSpPr>
          <p:spPr>
            <a:xfrm>
              <a:off x="5228425" y="1989475"/>
              <a:ext cx="885600" cy="618600"/>
            </a:xfrm>
            <a:prstGeom prst="rect">
              <a:avLst/>
            </a:prstGeom>
            <a:noFill/>
            <a:ln cap="flat" cmpd="sng" w="2857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55"/>
            <p:cNvSpPr txBox="1"/>
            <p:nvPr/>
          </p:nvSpPr>
          <p:spPr>
            <a:xfrm>
              <a:off x="5273525" y="2613450"/>
              <a:ext cx="15321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Q_eval(舊Q值)</a:t>
              </a:r>
              <a:endParaRPr b="0" i="0" sz="1400" u="none" cap="none" strike="noStrike">
                <a:solidFill>
                  <a:srgbClr val="0000FF"/>
                </a:solidFill>
                <a:latin typeface="Arial"/>
                <a:ea typeface="Arial"/>
                <a:cs typeface="Arial"/>
                <a:sym typeface="Arial"/>
              </a:endParaRPr>
            </a:p>
          </p:txBody>
        </p:sp>
      </p:grpSp>
      <p:sp>
        <p:nvSpPr>
          <p:cNvPr id="624" name="Google Shape;624;p55"/>
          <p:cNvSpPr txBox="1"/>
          <p:nvPr/>
        </p:nvSpPr>
        <p:spPr>
          <a:xfrm>
            <a:off x="7102325" y="2613450"/>
            <a:ext cx="17796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Q_target(新Q值)</a:t>
            </a:r>
            <a:endParaRPr b="0" i="0" sz="1400" u="none" cap="none" strike="noStrike">
              <a:solidFill>
                <a:srgbClr val="FF0000"/>
              </a:solidFill>
              <a:latin typeface="Arial"/>
              <a:ea typeface="Arial"/>
              <a:cs typeface="Arial"/>
              <a:sym typeface="Arial"/>
            </a:endParaRPr>
          </a:p>
        </p:txBody>
      </p:sp>
      <p:sp>
        <p:nvSpPr>
          <p:cNvPr id="625" name="Google Shape;625;p55"/>
          <p:cNvSpPr/>
          <p:nvPr/>
        </p:nvSpPr>
        <p:spPr>
          <a:xfrm>
            <a:off x="6465925" y="2941650"/>
            <a:ext cx="2415900" cy="720900"/>
          </a:xfrm>
          <a:prstGeom prst="wedgeRoundRectCallout">
            <a:avLst>
              <a:gd fmla="val -63061" name="adj1"/>
              <a:gd fmla="val 21529" name="adj2"/>
              <a:gd fmla="val 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FFFF"/>
                </a:solidFill>
                <a:latin typeface="Arial"/>
                <a:ea typeface="Arial"/>
                <a:cs typeface="Arial"/>
                <a:sym typeface="Arial"/>
              </a:rPr>
              <a:t>利用誤差反向傳遞讓神經網路在狀態3輸出的Q值更靠近新Q值～</a:t>
            </a:r>
            <a:endParaRPr b="0" i="0" sz="1400" u="none" cap="none" strike="noStrike">
              <a:solidFill>
                <a:srgbClr val="FFFFFF"/>
              </a:solidFill>
              <a:latin typeface="Arial"/>
              <a:ea typeface="Arial"/>
              <a:cs typeface="Arial"/>
              <a:sym typeface="Arial"/>
            </a:endParaRPr>
          </a:p>
        </p:txBody>
      </p:sp>
      <p:sp>
        <p:nvSpPr>
          <p:cNvPr id="626" name="Google Shape;626;p55"/>
          <p:cNvSpPr/>
          <p:nvPr/>
        </p:nvSpPr>
        <p:spPr>
          <a:xfrm>
            <a:off x="6219025" y="1989475"/>
            <a:ext cx="2709300" cy="6186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55"/>
          <p:cNvSpPr txBox="1"/>
          <p:nvPr/>
        </p:nvSpPr>
        <p:spPr>
          <a:xfrm>
            <a:off x="1558525" y="4343450"/>
            <a:ext cx="2322600" cy="5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Input: Next State (4)</a:t>
            </a:r>
            <a:endParaRPr b="0" i="0" sz="1800" u="none" cap="none" strike="noStrike">
              <a:solidFill>
                <a:srgbClr val="000000"/>
              </a:solidFill>
              <a:latin typeface="Arial"/>
              <a:ea typeface="Arial"/>
              <a:cs typeface="Arial"/>
              <a:sym typeface="Arial"/>
            </a:endParaRPr>
          </a:p>
        </p:txBody>
      </p:sp>
      <p:sp>
        <p:nvSpPr>
          <p:cNvPr id="628" name="Google Shape;628;p55"/>
          <p:cNvSpPr/>
          <p:nvPr/>
        </p:nvSpPr>
        <p:spPr>
          <a:xfrm>
            <a:off x="0" y="4307450"/>
            <a:ext cx="1376700" cy="769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55"/>
          <p:cNvSpPr txBox="1"/>
          <p:nvPr/>
        </p:nvSpPr>
        <p:spPr>
          <a:xfrm>
            <a:off x="51100" y="4280913"/>
            <a:ext cx="2776200" cy="44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Input: Current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State (3)</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6"/>
          <p:cNvSpPr txBox="1"/>
          <p:nvPr>
            <p:ph type="title"/>
          </p:nvPr>
        </p:nvSpPr>
        <p:spPr>
          <a:xfrm>
            <a:off x="1063838" y="2938204"/>
            <a:ext cx="5518500" cy="17412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chemeClr val="dk1"/>
              </a:buClr>
              <a:buSzPts val="1100"/>
              <a:buFont typeface="Arial"/>
              <a:buNone/>
            </a:pPr>
            <a:r>
              <a:rPr lang="zh-TW" sz="4000">
                <a:solidFill>
                  <a:schemeClr val="dk1"/>
                </a:solidFill>
              </a:rPr>
              <a:t>搭建Q-Learning</a:t>
            </a:r>
            <a:endParaRPr b="0" i="0" sz="3000" u="none" cap="none" strike="noStrike">
              <a:solidFill>
                <a:srgbClr val="000000"/>
              </a:solidFill>
              <a:latin typeface="Arial"/>
              <a:ea typeface="Arial"/>
              <a:cs typeface="Arial"/>
              <a:sym typeface="Arial"/>
            </a:endParaRPr>
          </a:p>
        </p:txBody>
      </p:sp>
      <p:sp>
        <p:nvSpPr>
          <p:cNvPr id="635" name="Google Shape;635;p56"/>
          <p:cNvSpPr txBox="1"/>
          <p:nvPr/>
        </p:nvSpPr>
        <p:spPr>
          <a:xfrm>
            <a:off x="1229200" y="1541377"/>
            <a:ext cx="8520600" cy="792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pic>
        <p:nvPicPr>
          <p:cNvPr id="636" name="Google Shape;636;p56"/>
          <p:cNvPicPr preferRelativeResize="0"/>
          <p:nvPr/>
        </p:nvPicPr>
        <p:blipFill rotWithShape="1">
          <a:blip r:embed="rId3">
            <a:alphaModFix/>
          </a:blip>
          <a:srcRect b="0" l="0" r="0" t="0"/>
          <a:stretch/>
        </p:blipFill>
        <p:spPr>
          <a:xfrm flipH="1">
            <a:off x="761304" y="704255"/>
            <a:ext cx="523184" cy="837128"/>
          </a:xfrm>
          <a:prstGeom prst="rect">
            <a:avLst/>
          </a:prstGeom>
          <a:noFill/>
          <a:ln>
            <a:noFill/>
          </a:ln>
        </p:spPr>
      </p:pic>
      <p:pic>
        <p:nvPicPr>
          <p:cNvPr id="637" name="Google Shape;637;p56"/>
          <p:cNvPicPr preferRelativeResize="0"/>
          <p:nvPr/>
        </p:nvPicPr>
        <p:blipFill rotWithShape="1">
          <a:blip r:embed="rId4">
            <a:alphaModFix/>
          </a:blip>
          <a:srcRect b="0" l="0" r="0" t="0"/>
          <a:stretch/>
        </p:blipFill>
        <p:spPr>
          <a:xfrm>
            <a:off x="2049625" y="508875"/>
            <a:ext cx="1222300" cy="1032511"/>
          </a:xfrm>
          <a:prstGeom prst="rect">
            <a:avLst/>
          </a:prstGeom>
          <a:noFill/>
          <a:ln>
            <a:noFill/>
          </a:ln>
        </p:spPr>
      </p:pic>
      <p:sp>
        <p:nvSpPr>
          <p:cNvPr id="638" name="Google Shape;638;p56"/>
          <p:cNvSpPr txBox="1"/>
          <p:nvPr/>
        </p:nvSpPr>
        <p:spPr>
          <a:xfrm>
            <a:off x="1063850" y="2333981"/>
            <a:ext cx="7158900" cy="79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zh-TW" sz="2800" u="none" cap="none" strike="noStrike">
                <a:solidFill>
                  <a:srgbClr val="595959"/>
                </a:solidFill>
                <a:latin typeface="Arial"/>
                <a:ea typeface="Arial"/>
                <a:cs typeface="Arial"/>
                <a:sym typeface="Arial"/>
              </a:rPr>
              <a:t>將剛剛的概念用程式碼拼起來吧～</a:t>
            </a:r>
            <a:endParaRPr b="0" i="0" sz="2800" u="none" cap="none" strike="noStrike">
              <a:solidFill>
                <a:srgbClr val="595959"/>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p57" title="S1 3 搭建QLearning p20">
            <a:hlinkClick r:id="rId3"/>
          </p:cNvPr>
          <p:cNvPicPr preferRelativeResize="0"/>
          <p:nvPr/>
        </p:nvPicPr>
        <p:blipFill rotWithShape="1">
          <a:blip r:embed="rId4">
            <a:alphaModFix/>
          </a:blip>
          <a:srcRect b="0" l="0" r="0" t="0"/>
          <a:stretch/>
        </p:blipFill>
        <p:spPr>
          <a:xfrm>
            <a:off x="2409275" y="1131400"/>
            <a:ext cx="4572000" cy="3429000"/>
          </a:xfrm>
          <a:prstGeom prst="rect">
            <a:avLst/>
          </a:prstGeom>
          <a:noFill/>
          <a:ln>
            <a:noFill/>
          </a:ln>
        </p:spPr>
      </p:pic>
      <p:sp>
        <p:nvSpPr>
          <p:cNvPr id="644" name="Google Shape;644;p57"/>
          <p:cNvSpPr txBox="1"/>
          <p:nvPr/>
        </p:nvSpPr>
        <p:spPr>
          <a:xfrm>
            <a:off x="450300" y="105525"/>
            <a:ext cx="6536700" cy="61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zh-TW" sz="4000" u="none" cap="none" strike="noStrike">
                <a:solidFill>
                  <a:schemeClr val="dk1"/>
                </a:solidFill>
                <a:latin typeface="Arial"/>
                <a:ea typeface="Arial"/>
                <a:cs typeface="Arial"/>
                <a:sym typeface="Arial"/>
              </a:rPr>
              <a:t>搭建Q-Learning</a:t>
            </a:r>
            <a:endParaRPr b="0" i="0" sz="3000" u="none" cap="none" strike="noStrike">
              <a:solidFill>
                <a:schemeClr val="dk1"/>
              </a:solidFill>
              <a:latin typeface="Arial"/>
              <a:ea typeface="Arial"/>
              <a:cs typeface="Arial"/>
              <a:sym typeface="Arial"/>
            </a:endParaRPr>
          </a:p>
        </p:txBody>
      </p:sp>
      <p:pic>
        <p:nvPicPr>
          <p:cNvPr id="645" name="Google Shape;645;p57"/>
          <p:cNvPicPr preferRelativeResize="0"/>
          <p:nvPr/>
        </p:nvPicPr>
        <p:blipFill rotWithShape="1">
          <a:blip r:embed="rId5">
            <a:alphaModFix/>
          </a:blip>
          <a:srcRect b="0" l="0" r="0" t="0"/>
          <a:stretch/>
        </p:blipFill>
        <p:spPr>
          <a:xfrm flipH="1">
            <a:off x="297904" y="3369330"/>
            <a:ext cx="523184" cy="837128"/>
          </a:xfrm>
          <a:prstGeom prst="rect">
            <a:avLst/>
          </a:prstGeom>
          <a:noFill/>
          <a:ln>
            <a:noFill/>
          </a:ln>
        </p:spPr>
      </p:pic>
      <p:sp>
        <p:nvSpPr>
          <p:cNvPr id="646" name="Google Shape;646;p57"/>
          <p:cNvSpPr/>
          <p:nvPr/>
        </p:nvSpPr>
        <p:spPr>
          <a:xfrm>
            <a:off x="184525" y="1727700"/>
            <a:ext cx="1974600" cy="995400"/>
          </a:xfrm>
          <a:prstGeom prst="wedgeRoundRectCallout">
            <a:avLst>
              <a:gd fmla="val -31158" name="adj1"/>
              <a:gd fmla="val 91265" name="adj2"/>
              <a:gd fmla="val 0" name="adj3"/>
            </a:avLst>
          </a:prstGeom>
          <a:noFill/>
          <a:ln cap="flat" cmpd="sng" w="38100">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rgbClr val="666666"/>
                </a:solidFill>
                <a:latin typeface="Arial"/>
                <a:ea typeface="Arial"/>
                <a:cs typeface="Arial"/>
                <a:sym typeface="Arial"/>
              </a:rPr>
              <a:t>請在本機端實作，才能看到訓練的視覺化喔！</a:t>
            </a:r>
            <a:endParaRPr b="0" i="0" sz="1600" u="none" cap="none" strike="noStrike">
              <a:solidFill>
                <a:srgbClr val="666666"/>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58"/>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Q-Learning 實作- Class內的function</a:t>
            </a:r>
            <a:endParaRPr b="0" i="0" sz="3000" u="none" cap="none" strike="noStrike">
              <a:solidFill>
                <a:srgbClr val="000000"/>
              </a:solidFill>
              <a:latin typeface="Arial"/>
              <a:ea typeface="Arial"/>
              <a:cs typeface="Arial"/>
              <a:sym typeface="Arial"/>
            </a:endParaRPr>
          </a:p>
        </p:txBody>
      </p:sp>
      <p:sp>
        <p:nvSpPr>
          <p:cNvPr id="652" name="Google Shape;652;p58"/>
          <p:cNvSpPr txBox="1"/>
          <p:nvPr/>
        </p:nvSpPr>
        <p:spPr>
          <a:xfrm>
            <a:off x="2614800" y="891375"/>
            <a:ext cx="6072000" cy="38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QLearning:</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zh-TW" sz="1400" u="none" cap="none" strike="noStrike">
                <a:solidFill>
                  <a:srgbClr val="000000"/>
                </a:solidFill>
                <a:latin typeface="Arial"/>
                <a:ea typeface="Arial"/>
                <a:cs typeface="Arial"/>
                <a:sym typeface="Arial"/>
              </a:rPr>
              <a:t>         self,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zh-TW" sz="1400" u="none" cap="none" strike="noStrike">
                <a:solidFill>
                  <a:srgbClr val="000000"/>
                </a:solidFill>
                <a:latin typeface="Arial"/>
                <a:ea typeface="Arial"/>
                <a:cs typeface="Arial"/>
                <a:sym typeface="Arial"/>
              </a:rPr>
              <a:t>         n_actions, #動作的維度，例如上下左右就有四維</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zh-TW" sz="1400" u="none" cap="none" strike="noStrike">
                <a:solidFill>
                  <a:srgbClr val="000000"/>
                </a:solidFill>
                <a:latin typeface="Arial"/>
                <a:ea typeface="Arial"/>
                <a:cs typeface="Arial"/>
                <a:sym typeface="Arial"/>
              </a:rPr>
              <a:t>         n_states,  #用來描述狀態的維度，例如馬力歐在平面上就是二維</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zh-TW" sz="1400" u="none" cap="none" strike="noStrike">
                <a:solidFill>
                  <a:srgbClr val="000000"/>
                </a:solidFill>
                <a:latin typeface="Arial"/>
                <a:ea typeface="Arial"/>
                <a:cs typeface="Arial"/>
                <a:sym typeface="Arial"/>
              </a:rPr>
              <a:t>         gamma = 0.9, #遠見程度</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zh-TW" sz="1400" u="none" cap="none" strike="noStrike">
                <a:solidFill>
                  <a:srgbClr val="000000"/>
                </a:solidFill>
                <a:latin typeface="Arial"/>
                <a:ea typeface="Arial"/>
                <a:cs typeface="Arial"/>
                <a:sym typeface="Arial"/>
              </a:rPr>
              <a:t>         epsilon = 0.9,  #保守程度，越大就越容易用Q值大小來採取行動；</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zh-TW" sz="1400" u="none" cap="none" strike="noStrike">
                <a:solidFill>
                  <a:srgbClr val="000000"/>
                </a:solidFill>
                <a:latin typeface="Arial"/>
                <a:ea typeface="Arial"/>
                <a:cs typeface="Arial"/>
                <a:sym typeface="Arial"/>
              </a:rPr>
              <a:t>         learning_rate = 0.001 #神經網路的更新率</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TW" sz="1400" u="none" cap="none" strike="noStrike">
                <a:solidFill>
                  <a:srgbClr val="000000"/>
                </a:solidFill>
                <a:highlight>
                  <a:srgbClr val="6D9EEB"/>
                </a:highlight>
                <a:latin typeface="Arial"/>
                <a:ea typeface="Arial"/>
                <a:cs typeface="Arial"/>
                <a:sym typeface="Arial"/>
              </a:rPr>
              <a:t>def build_network(self, scope): </a:t>
            </a:r>
            <a:endParaRPr b="0" i="0" sz="1400" u="none" cap="none" strike="noStrike">
              <a:solidFill>
                <a:srgbClr val="000000"/>
              </a:solidFill>
              <a:highlight>
                <a:srgbClr val="6D9EEB"/>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TW" sz="1400" u="none" cap="none" strike="noStrike">
                <a:solidFill>
                  <a:srgbClr val="000000"/>
                </a:solidFill>
                <a:highlight>
                  <a:srgbClr val="6D9EEB"/>
                </a:highlight>
                <a:latin typeface="Arial"/>
                <a:ea typeface="Arial"/>
                <a:cs typeface="Arial"/>
                <a:sym typeface="Arial"/>
              </a:rPr>
              <a:t>def choose_action(self, current_state):</a:t>
            </a:r>
            <a:endParaRPr b="0" i="0" sz="1400" u="none" cap="none" strike="noStrike">
              <a:solidFill>
                <a:srgbClr val="000000"/>
              </a:solidFill>
              <a:highlight>
                <a:srgbClr val="6D9EEB"/>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TW" sz="1400" u="none" cap="none" strike="noStrike">
                <a:solidFill>
                  <a:srgbClr val="000000"/>
                </a:solidFill>
                <a:highlight>
                  <a:srgbClr val="6D9EEB"/>
                </a:highlight>
                <a:latin typeface="Arial"/>
                <a:ea typeface="Arial"/>
                <a:cs typeface="Arial"/>
                <a:sym typeface="Arial"/>
              </a:rPr>
              <a:t>def learn(self, current_state, reward, next_state):</a:t>
            </a:r>
            <a:endParaRPr b="0" i="0" sz="1400" u="none" cap="none" strike="noStrike">
              <a:solidFill>
                <a:srgbClr val="000000"/>
              </a:solidFill>
              <a:highlight>
                <a:srgbClr val="6D9EEB"/>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TW" sz="1400" u="none" cap="none" strike="noStrike">
                <a:solidFill>
                  <a:srgbClr val="000000"/>
                </a:solidFill>
                <a:highlight>
                  <a:srgbClr val="6D9EEB"/>
                </a:highlight>
                <a:latin typeface="Arial"/>
                <a:ea typeface="Arial"/>
                <a:cs typeface="Arial"/>
                <a:sym typeface="Arial"/>
              </a:rPr>
              <a:t>def model_save(self, model_name):</a:t>
            </a:r>
            <a:endParaRPr b="0" i="0" sz="1400" u="none" cap="none" strike="noStrike">
              <a:solidFill>
                <a:srgbClr val="000000"/>
              </a:solidFill>
              <a:highlight>
                <a:srgbClr val="6D9EEB"/>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TW" sz="1400" u="none" cap="none" strike="noStrike">
                <a:solidFill>
                  <a:srgbClr val="000000"/>
                </a:solidFill>
                <a:highlight>
                  <a:srgbClr val="6D9EEB"/>
                </a:highlight>
                <a:latin typeface="Arial"/>
                <a:ea typeface="Arial"/>
                <a:cs typeface="Arial"/>
                <a:sym typeface="Arial"/>
              </a:rPr>
              <a:t>def model_restore(self, model_name):</a:t>
            </a:r>
            <a:endParaRPr b="0" i="0" sz="1400" u="none" cap="none" strike="noStrike">
              <a:solidFill>
                <a:srgbClr val="000000"/>
              </a:solidFill>
              <a:highlight>
                <a:srgbClr val="6D9EEB"/>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3" name="Google Shape;653;p58"/>
          <p:cNvPicPr preferRelativeResize="0"/>
          <p:nvPr/>
        </p:nvPicPr>
        <p:blipFill rotWithShape="1">
          <a:blip r:embed="rId3">
            <a:alphaModFix/>
          </a:blip>
          <a:srcRect b="0" l="0" r="0" t="0"/>
          <a:stretch/>
        </p:blipFill>
        <p:spPr>
          <a:xfrm flipH="1">
            <a:off x="845104" y="983493"/>
            <a:ext cx="523184" cy="837128"/>
          </a:xfrm>
          <a:prstGeom prst="rect">
            <a:avLst/>
          </a:prstGeom>
          <a:noFill/>
          <a:ln>
            <a:noFill/>
          </a:ln>
        </p:spPr>
      </p:pic>
      <p:pic>
        <p:nvPicPr>
          <p:cNvPr id="654" name="Google Shape;654;p58"/>
          <p:cNvPicPr preferRelativeResize="0"/>
          <p:nvPr/>
        </p:nvPicPr>
        <p:blipFill rotWithShape="1">
          <a:blip r:embed="rId4">
            <a:alphaModFix/>
          </a:blip>
          <a:srcRect b="0" l="0" r="0" t="0"/>
          <a:stretch/>
        </p:blipFill>
        <p:spPr>
          <a:xfrm>
            <a:off x="6901" y="2643425"/>
            <a:ext cx="1979999" cy="1672550"/>
          </a:xfrm>
          <a:prstGeom prst="rect">
            <a:avLst/>
          </a:prstGeom>
          <a:noFill/>
          <a:ln>
            <a:noFill/>
          </a:ln>
        </p:spPr>
      </p:pic>
      <p:cxnSp>
        <p:nvCxnSpPr>
          <p:cNvPr id="655" name="Google Shape;655;p58"/>
          <p:cNvCxnSpPr/>
          <p:nvPr/>
        </p:nvCxnSpPr>
        <p:spPr>
          <a:xfrm flipH="1">
            <a:off x="1986600" y="2987325"/>
            <a:ext cx="783900" cy="9900"/>
          </a:xfrm>
          <a:prstGeom prst="straightConnector1">
            <a:avLst/>
          </a:prstGeom>
          <a:noFill/>
          <a:ln cap="flat" cmpd="sng" w="28575">
            <a:solidFill>
              <a:srgbClr val="FF0000"/>
            </a:solidFill>
            <a:prstDash val="solid"/>
            <a:round/>
            <a:headEnd len="sm" w="sm" type="none"/>
            <a:tailEnd len="sm" w="sm" type="none"/>
          </a:ln>
        </p:spPr>
      </p:cxnSp>
      <p:cxnSp>
        <p:nvCxnSpPr>
          <p:cNvPr id="656" name="Google Shape;656;p58"/>
          <p:cNvCxnSpPr>
            <a:endCxn id="653" idx="1"/>
          </p:cNvCxnSpPr>
          <p:nvPr/>
        </p:nvCxnSpPr>
        <p:spPr>
          <a:xfrm rot="10800000">
            <a:off x="1368288" y="1402057"/>
            <a:ext cx="1402200" cy="1802100"/>
          </a:xfrm>
          <a:prstGeom prst="straightConnector1">
            <a:avLst/>
          </a:prstGeom>
          <a:noFill/>
          <a:ln cap="flat" cmpd="sng" w="28575">
            <a:solidFill>
              <a:srgbClr val="0000FF"/>
            </a:solidFill>
            <a:prstDash val="solid"/>
            <a:round/>
            <a:headEnd len="sm" w="sm" type="none"/>
            <a:tailEnd len="sm" w="sm" type="none"/>
          </a:ln>
        </p:spPr>
      </p:cxnSp>
      <p:cxnSp>
        <p:nvCxnSpPr>
          <p:cNvPr id="657" name="Google Shape;657;p58"/>
          <p:cNvCxnSpPr/>
          <p:nvPr/>
        </p:nvCxnSpPr>
        <p:spPr>
          <a:xfrm flipH="1">
            <a:off x="1986600" y="3408150"/>
            <a:ext cx="783900" cy="9900"/>
          </a:xfrm>
          <a:prstGeom prst="straightConnector1">
            <a:avLst/>
          </a:prstGeom>
          <a:noFill/>
          <a:ln cap="flat" cmpd="sng" w="28575">
            <a:solidFill>
              <a:srgbClr val="FF0000"/>
            </a:solidFill>
            <a:prstDash val="solid"/>
            <a:round/>
            <a:headEnd len="sm" w="sm" type="none"/>
            <a:tailEnd len="sm" w="sm" type="none"/>
          </a:ln>
        </p:spPr>
      </p:cxnSp>
      <p:grpSp>
        <p:nvGrpSpPr>
          <p:cNvPr id="658" name="Google Shape;658;p58"/>
          <p:cNvGrpSpPr/>
          <p:nvPr/>
        </p:nvGrpSpPr>
        <p:grpSpPr>
          <a:xfrm>
            <a:off x="1986600" y="3636750"/>
            <a:ext cx="783900" cy="238500"/>
            <a:chOff x="1986600" y="3636750"/>
            <a:chExt cx="783900" cy="238500"/>
          </a:xfrm>
        </p:grpSpPr>
        <p:cxnSp>
          <p:nvCxnSpPr>
            <p:cNvPr id="659" name="Google Shape;659;p58"/>
            <p:cNvCxnSpPr/>
            <p:nvPr/>
          </p:nvCxnSpPr>
          <p:spPr>
            <a:xfrm flipH="1">
              <a:off x="1986600" y="3636750"/>
              <a:ext cx="783900" cy="9900"/>
            </a:xfrm>
            <a:prstGeom prst="straightConnector1">
              <a:avLst/>
            </a:prstGeom>
            <a:noFill/>
            <a:ln cap="flat" cmpd="sng" w="28575">
              <a:solidFill>
                <a:srgbClr val="FF0000"/>
              </a:solidFill>
              <a:prstDash val="solid"/>
              <a:round/>
              <a:headEnd len="sm" w="sm" type="none"/>
              <a:tailEnd len="sm" w="sm" type="none"/>
            </a:ln>
          </p:spPr>
        </p:cxnSp>
        <p:cxnSp>
          <p:nvCxnSpPr>
            <p:cNvPr id="660" name="Google Shape;660;p58"/>
            <p:cNvCxnSpPr/>
            <p:nvPr/>
          </p:nvCxnSpPr>
          <p:spPr>
            <a:xfrm flipH="1">
              <a:off x="1986600" y="3865350"/>
              <a:ext cx="783900" cy="9900"/>
            </a:xfrm>
            <a:prstGeom prst="straightConnector1">
              <a:avLst/>
            </a:prstGeom>
            <a:noFill/>
            <a:ln cap="flat" cmpd="sng" w="28575">
              <a:solidFill>
                <a:srgbClr val="FF0000"/>
              </a:solidFill>
              <a:prstDash val="solid"/>
              <a:round/>
              <a:headEnd len="sm" w="sm" type="none"/>
              <a:tailEnd len="sm" w="sm" type="none"/>
            </a:ln>
          </p:spPr>
        </p:cxnSp>
      </p:grpSp>
      <p:grpSp>
        <p:nvGrpSpPr>
          <p:cNvPr id="661" name="Google Shape;661;p58"/>
          <p:cNvGrpSpPr/>
          <p:nvPr/>
        </p:nvGrpSpPr>
        <p:grpSpPr>
          <a:xfrm>
            <a:off x="5778000" y="2696025"/>
            <a:ext cx="1529950" cy="301200"/>
            <a:chOff x="5854200" y="2696025"/>
            <a:chExt cx="1529950" cy="301200"/>
          </a:xfrm>
        </p:grpSpPr>
        <p:cxnSp>
          <p:nvCxnSpPr>
            <p:cNvPr id="662" name="Google Shape;662;p58"/>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663" name="Google Shape;663;p58"/>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pSp>
      <p:grpSp>
        <p:nvGrpSpPr>
          <p:cNvPr id="664" name="Google Shape;664;p58"/>
          <p:cNvGrpSpPr/>
          <p:nvPr/>
        </p:nvGrpSpPr>
        <p:grpSpPr>
          <a:xfrm>
            <a:off x="6387600" y="2924625"/>
            <a:ext cx="1529950" cy="301200"/>
            <a:chOff x="5854200" y="2696025"/>
            <a:chExt cx="1529950" cy="301200"/>
          </a:xfrm>
        </p:grpSpPr>
        <p:cxnSp>
          <p:nvCxnSpPr>
            <p:cNvPr id="665" name="Google Shape;665;p58"/>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666" name="Google Shape;666;p58"/>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grpSp>
      <p:grpSp>
        <p:nvGrpSpPr>
          <p:cNvPr id="667" name="Google Shape;667;p58"/>
          <p:cNvGrpSpPr/>
          <p:nvPr/>
        </p:nvGrpSpPr>
        <p:grpSpPr>
          <a:xfrm>
            <a:off x="7225800" y="3153225"/>
            <a:ext cx="1529950" cy="301200"/>
            <a:chOff x="5854200" y="2696025"/>
            <a:chExt cx="1529950" cy="301200"/>
          </a:xfrm>
        </p:grpSpPr>
        <p:cxnSp>
          <p:nvCxnSpPr>
            <p:cNvPr id="668" name="Google Shape;668;p58"/>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669" name="Google Shape;669;p58"/>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grpSp>
      <p:grpSp>
        <p:nvGrpSpPr>
          <p:cNvPr id="670" name="Google Shape;670;p58"/>
          <p:cNvGrpSpPr/>
          <p:nvPr/>
        </p:nvGrpSpPr>
        <p:grpSpPr>
          <a:xfrm>
            <a:off x="6159000" y="3381825"/>
            <a:ext cx="1529950" cy="301200"/>
            <a:chOff x="5854200" y="2696025"/>
            <a:chExt cx="1529950" cy="301200"/>
          </a:xfrm>
        </p:grpSpPr>
        <p:cxnSp>
          <p:nvCxnSpPr>
            <p:cNvPr id="671" name="Google Shape;671;p58"/>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672" name="Google Shape;672;p58"/>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grpSp>
      <p:grpSp>
        <p:nvGrpSpPr>
          <p:cNvPr id="673" name="Google Shape;673;p58"/>
          <p:cNvGrpSpPr/>
          <p:nvPr/>
        </p:nvGrpSpPr>
        <p:grpSpPr>
          <a:xfrm>
            <a:off x="6387600" y="3534225"/>
            <a:ext cx="1529950" cy="301200"/>
            <a:chOff x="5854200" y="2696025"/>
            <a:chExt cx="1529950" cy="301200"/>
          </a:xfrm>
        </p:grpSpPr>
        <p:cxnSp>
          <p:nvCxnSpPr>
            <p:cNvPr id="674" name="Google Shape;674;p58"/>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675" name="Google Shape;675;p58"/>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9"/>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Q-Learning 實作- 初始化（給定變數）</a:t>
            </a:r>
            <a:endParaRPr b="0" i="0" sz="3000" u="none" cap="none" strike="noStrike">
              <a:solidFill>
                <a:srgbClr val="000000"/>
              </a:solidFill>
              <a:latin typeface="Arial"/>
              <a:ea typeface="Arial"/>
              <a:cs typeface="Arial"/>
              <a:sym typeface="Arial"/>
            </a:endParaRPr>
          </a:p>
        </p:txBody>
      </p:sp>
      <p:sp>
        <p:nvSpPr>
          <p:cNvPr id="681" name="Google Shape;681;p59"/>
          <p:cNvSpPr txBox="1"/>
          <p:nvPr/>
        </p:nvSpPr>
        <p:spPr>
          <a:xfrm>
            <a:off x="2614800" y="891375"/>
            <a:ext cx="6072000" cy="38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QLearning:</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self,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n_actions, #動作的維度，例如上下左右就有四維</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n_states,  #用來描述狀態的維度，例如馬力歐在平面上就是二維</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gamma = 0.9, #遠見程度</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epsilon = 0.9,  #保守程度，越大就越容易用Q值大小來採取行動；</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learning_rate = 0.001 #神經網路的更新率</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CCCCCC"/>
                </a:highlight>
                <a:latin typeface="Arial"/>
                <a:ea typeface="Arial"/>
                <a:cs typeface="Arial"/>
                <a:sym typeface="Arial"/>
              </a:rPr>
              <a:t>self.n_actions = n_actions</a:t>
            </a:r>
            <a:endParaRPr b="0" i="0" sz="1400" u="none" cap="none" strike="noStrike">
              <a:solidFill>
                <a:srgbClr val="000000"/>
              </a:solidFill>
              <a:highlight>
                <a:srgbClr val="CCCCCC"/>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CCCCCC"/>
                </a:highlight>
                <a:latin typeface="Arial"/>
                <a:ea typeface="Arial"/>
                <a:cs typeface="Arial"/>
                <a:sym typeface="Arial"/>
              </a:rPr>
              <a:t>self.n_states = n_states</a:t>
            </a:r>
            <a:endParaRPr b="0" i="0" sz="1400" u="none" cap="none" strike="noStrike">
              <a:solidFill>
                <a:srgbClr val="000000"/>
              </a:solidFill>
              <a:highlight>
                <a:srgbClr val="CCCCCC"/>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CCCCCC"/>
                </a:highlight>
                <a:latin typeface="Arial"/>
                <a:ea typeface="Arial"/>
                <a:cs typeface="Arial"/>
                <a:sym typeface="Arial"/>
              </a:rPr>
              <a:t>self.gamma = gamma</a:t>
            </a:r>
            <a:endParaRPr b="0" i="0" sz="1400" u="none" cap="none" strike="noStrike">
              <a:solidFill>
                <a:srgbClr val="000000"/>
              </a:solidFill>
              <a:highlight>
                <a:srgbClr val="CCCCCC"/>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CCCCCC"/>
                </a:highlight>
                <a:latin typeface="Arial"/>
                <a:ea typeface="Arial"/>
                <a:cs typeface="Arial"/>
                <a:sym typeface="Arial"/>
              </a:rPr>
              <a:t>self.epsilon = epsilon</a:t>
            </a:r>
            <a:endParaRPr b="0" i="0" sz="1400" u="none" cap="none" strike="noStrike">
              <a:solidFill>
                <a:srgbClr val="000000"/>
              </a:solidFill>
              <a:highlight>
                <a:srgbClr val="CCCCCC"/>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CCCCCC"/>
                </a:highlight>
                <a:latin typeface="Arial"/>
                <a:ea typeface="Arial"/>
                <a:cs typeface="Arial"/>
                <a:sym typeface="Arial"/>
              </a:rPr>
              <a:t>self.lr = learning_rate</a:t>
            </a:r>
            <a:endParaRPr b="0" i="0" sz="1400" u="none" cap="none" strike="noStrike">
              <a:solidFill>
                <a:srgbClr val="000000"/>
              </a:solidFill>
              <a:highlight>
                <a:srgbClr val="CCCCCC"/>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p:txBody>
      </p:sp>
      <p:pic>
        <p:nvPicPr>
          <p:cNvPr id="682" name="Google Shape;682;p59"/>
          <p:cNvPicPr preferRelativeResize="0"/>
          <p:nvPr/>
        </p:nvPicPr>
        <p:blipFill rotWithShape="1">
          <a:blip r:embed="rId3">
            <a:alphaModFix/>
          </a:blip>
          <a:srcRect b="0" l="0" r="0" t="0"/>
          <a:stretch/>
        </p:blipFill>
        <p:spPr>
          <a:xfrm flipH="1">
            <a:off x="845104" y="983493"/>
            <a:ext cx="523184" cy="837128"/>
          </a:xfrm>
          <a:prstGeom prst="rect">
            <a:avLst/>
          </a:prstGeom>
          <a:noFill/>
          <a:ln>
            <a:noFill/>
          </a:ln>
        </p:spPr>
      </p:pic>
      <p:pic>
        <p:nvPicPr>
          <p:cNvPr id="683" name="Google Shape;683;p59"/>
          <p:cNvPicPr preferRelativeResize="0"/>
          <p:nvPr/>
        </p:nvPicPr>
        <p:blipFill rotWithShape="1">
          <a:blip r:embed="rId4">
            <a:alphaModFix/>
          </a:blip>
          <a:srcRect b="0" l="0" r="0" t="0"/>
          <a:stretch/>
        </p:blipFill>
        <p:spPr>
          <a:xfrm>
            <a:off x="6901" y="2643425"/>
            <a:ext cx="1979999" cy="1672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0"/>
          <p:cNvSpPr txBox="1"/>
          <p:nvPr/>
        </p:nvSpPr>
        <p:spPr>
          <a:xfrm>
            <a:off x="2614800" y="891375"/>
            <a:ext cx="6636300" cy="42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QLearning:</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highlight>
                <a:srgbClr val="CCCCCC"/>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CCCCCC"/>
                </a:highlight>
                <a:latin typeface="Arial"/>
                <a:ea typeface="Arial"/>
                <a:cs typeface="Arial"/>
                <a:sym typeface="Arial"/>
              </a:rPr>
              <a:t>tf.reset_default_graph()</a:t>
            </a:r>
            <a:r>
              <a:rPr b="0" i="0" lang="zh-TW" sz="1400" u="none" cap="none" strike="noStrike">
                <a:solidFill>
                  <a:srgbClr val="000000"/>
                </a:solidFill>
                <a:latin typeface="Arial"/>
                <a:ea typeface="Arial"/>
                <a:cs typeface="Arial"/>
                <a:sym typeface="Arial"/>
              </a:rPr>
              <a:t> ## 重新 build graph 需要跑這行</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CCCCCC"/>
                </a:highlight>
                <a:latin typeface="Arial"/>
                <a:ea typeface="Arial"/>
                <a:cs typeface="Arial"/>
                <a:sym typeface="Arial"/>
              </a:rPr>
              <a:t>self.sess = tf.Session() </a:t>
            </a:r>
            <a:r>
              <a:rPr b="0" i="0" lang="zh-TW" sz="1400" u="none" cap="none" strike="noStrike">
                <a:solidFill>
                  <a:srgbClr val="000000"/>
                </a:solidFill>
                <a:latin typeface="Arial"/>
                <a:ea typeface="Arial"/>
                <a:cs typeface="Arial"/>
                <a:sym typeface="Arial"/>
              </a:rPr>
              <a:t>#宣告session</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self.state_input = tf.placeholder(shape = [None, self.n_states], </a:t>
            </a:r>
            <a:endParaRPr b="0" i="0" sz="1400" u="none" cap="none" strike="noStrike">
              <a:solidFill>
                <a:srgbClr val="000000"/>
              </a:solidFill>
              <a:highlight>
                <a:srgbClr val="D9D9D9"/>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name = 'input',dtype = tf.float32)</a:t>
            </a:r>
            <a:r>
              <a:rPr b="0" i="0" lang="zh-TW" sz="1400" u="none" cap="none" strike="noStrike">
                <a:solidFill>
                  <a:srgbClr val="000000"/>
                </a:solidFill>
                <a:latin typeface="Arial"/>
                <a:ea typeface="Arial"/>
                <a:cs typeface="Arial"/>
                <a:sym typeface="Arial"/>
              </a:rPr>
              <a:t> #輸入current state</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FF0000"/>
                </a:solidFill>
                <a:highlight>
                  <a:srgbClr val="CCCCCC"/>
                </a:highlight>
                <a:latin typeface="Arial"/>
                <a:ea typeface="Arial"/>
                <a:cs typeface="Arial"/>
                <a:sym typeface="Arial"/>
              </a:rPr>
              <a:t>self.q_target = tf.placeholder(shape = [None, self.n_actions], </a:t>
            </a:r>
            <a:endParaRPr b="0" i="0" sz="1400" u="none" cap="none" strike="noStrike">
              <a:solidFill>
                <a:srgbClr val="FF0000"/>
              </a:solidFill>
              <a:highlight>
                <a:srgbClr val="CCCCCC"/>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FF0000"/>
                </a:solidFill>
                <a:highlight>
                  <a:srgbClr val="CCCCCC"/>
                </a:highlight>
                <a:latin typeface="Arial"/>
                <a:ea typeface="Arial"/>
                <a:cs typeface="Arial"/>
                <a:sym typeface="Arial"/>
              </a:rPr>
              <a:t>name = 'q_target',dtype = tf.float32)</a:t>
            </a:r>
            <a:r>
              <a:rPr b="0" i="0" lang="zh-TW" sz="1400" u="none" cap="none" strike="noStrike">
                <a:solidFill>
                  <a:srgbClr val="000000"/>
                </a:solidFill>
                <a:latin typeface="Arial"/>
                <a:ea typeface="Arial"/>
                <a:cs typeface="Arial"/>
                <a:sym typeface="Arial"/>
              </a:rPr>
              <a:t> #輸入算出的q_target來計算loss</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CCCCCC"/>
                </a:highlight>
                <a:latin typeface="Arial"/>
                <a:ea typeface="Arial"/>
                <a:cs typeface="Arial"/>
                <a:sym typeface="Arial"/>
              </a:rPr>
              <a:t>with tf.variable_scope(</a:t>
            </a:r>
            <a:r>
              <a:rPr b="0" i="0" lang="zh-TW" sz="1400" u="none" cap="none" strike="noStrike">
                <a:solidFill>
                  <a:srgbClr val="0000FF"/>
                </a:solidFill>
                <a:highlight>
                  <a:srgbClr val="CCCCCC"/>
                </a:highlight>
                <a:latin typeface="Arial"/>
                <a:ea typeface="Arial"/>
                <a:cs typeface="Arial"/>
                <a:sym typeface="Arial"/>
              </a:rPr>
              <a:t>'Q_table'</a:t>
            </a:r>
            <a:r>
              <a:rPr b="0" i="0" lang="zh-TW" sz="1400" u="none" cap="none" strike="noStrike">
                <a:solidFill>
                  <a:srgbClr val="000000"/>
                </a:solidFill>
                <a:highlight>
                  <a:srgbClr val="CCCCCC"/>
                </a:highlight>
                <a:latin typeface="Arial"/>
                <a:ea typeface="Arial"/>
                <a:cs typeface="Arial"/>
                <a:sym typeface="Arial"/>
              </a:rPr>
              <a:t>):</a:t>
            </a:r>
            <a:r>
              <a:rPr b="0" i="0" lang="zh-TW" sz="1400" u="none" cap="none" strike="noStrike">
                <a:solidFill>
                  <a:srgbClr val="000000"/>
                </a:solidFill>
                <a:latin typeface="Arial"/>
                <a:ea typeface="Arial"/>
                <a:cs typeface="Arial"/>
                <a:sym typeface="Arial"/>
              </a:rPr>
              <a:t>#搭建hidden layer</a:t>
            </a:r>
            <a:endParaRPr b="0" i="0" sz="1400" u="none" cap="none" strike="noStrike">
              <a:solidFill>
                <a:srgbClr val="000000"/>
              </a:solidFill>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FF00"/>
                </a:solidFill>
                <a:highlight>
                  <a:srgbClr val="CCCCCC"/>
                </a:highlight>
                <a:latin typeface="Arial"/>
                <a:ea typeface="Arial"/>
                <a:cs typeface="Arial"/>
                <a:sym typeface="Arial"/>
              </a:rPr>
              <a:t>self.q_eval</a:t>
            </a:r>
            <a:r>
              <a:rPr b="0" i="0" lang="zh-TW" sz="1400" u="none" cap="none" strike="noStrike">
                <a:solidFill>
                  <a:srgbClr val="000000"/>
                </a:solidFill>
                <a:highlight>
                  <a:srgbClr val="CCCCCC"/>
                </a:highlight>
                <a:latin typeface="Arial"/>
                <a:ea typeface="Arial"/>
                <a:cs typeface="Arial"/>
                <a:sym typeface="Arial"/>
              </a:rPr>
              <a:t> = self.build_network(</a:t>
            </a:r>
            <a:r>
              <a:rPr b="0" i="0" lang="zh-TW" sz="1400" u="none" cap="none" strike="noStrike">
                <a:solidFill>
                  <a:srgbClr val="0000FF"/>
                </a:solidFill>
                <a:highlight>
                  <a:srgbClr val="CCCCCC"/>
                </a:highlight>
                <a:latin typeface="Arial"/>
                <a:ea typeface="Arial"/>
                <a:cs typeface="Arial"/>
                <a:sym typeface="Arial"/>
              </a:rPr>
              <a:t>scope='net_eval'</a:t>
            </a:r>
            <a:r>
              <a:rPr b="0" i="0" lang="zh-TW" sz="1400" u="none" cap="none" strike="noStrike">
                <a:solidFill>
                  <a:srgbClr val="000000"/>
                </a:solidFill>
                <a:highlight>
                  <a:srgbClr val="CCCCCC"/>
                </a:highlight>
                <a:latin typeface="Arial"/>
                <a:ea typeface="Arial"/>
                <a:cs typeface="Arial"/>
                <a:sym typeface="Arial"/>
              </a:rPr>
              <a:t>) </a:t>
            </a:r>
            <a:endParaRPr b="0" i="0" sz="1400" u="none" cap="none" strike="noStrike">
              <a:solidFill>
                <a:srgbClr val="000000"/>
              </a:solidFill>
              <a:highlight>
                <a:srgbClr val="CCCCCC"/>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FF"/>
                </a:solidFill>
                <a:highlight>
                  <a:srgbClr val="CCCCCC"/>
                </a:highlight>
                <a:latin typeface="Arial"/>
                <a:ea typeface="Arial"/>
                <a:cs typeface="Arial"/>
                <a:sym typeface="Arial"/>
              </a:rPr>
              <a:t>self.Qnet_eval_params</a:t>
            </a:r>
            <a:r>
              <a:rPr b="0" i="0" lang="zh-TW" sz="1400" u="none" cap="none" strike="noStrike">
                <a:solidFill>
                  <a:srgbClr val="0000FF"/>
                </a:solidFill>
                <a:latin typeface="Arial"/>
                <a:ea typeface="Arial"/>
                <a:cs typeface="Arial"/>
                <a:sym typeface="Arial"/>
              </a:rPr>
              <a:t> </a:t>
            </a:r>
            <a:r>
              <a:rPr b="0" i="0" lang="zh-TW" sz="1400" u="none" cap="none" strike="noStrike">
                <a:solidFill>
                  <a:srgbClr val="000000"/>
                </a:solidFill>
                <a:latin typeface="Arial"/>
                <a:ea typeface="Arial"/>
                <a:cs typeface="Arial"/>
                <a:sym typeface="Arial"/>
              </a:rPr>
              <a:t>#管理神經網路weight&amp;bias</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FF"/>
                </a:solidFill>
                <a:highlight>
                  <a:srgbClr val="CCCCCC"/>
                </a:highlight>
                <a:latin typeface="Arial"/>
                <a:ea typeface="Arial"/>
                <a:cs typeface="Arial"/>
                <a:sym typeface="Arial"/>
              </a:rPr>
              <a:t>=tf.get_collection(tf.GraphKeys.GLOBAL_VARIABLES,scope='Q_table/net_eval')</a:t>
            </a:r>
            <a:endParaRPr b="0" i="0" sz="1400" u="none" cap="none" strike="noStrike">
              <a:solidFill>
                <a:srgbClr val="0000FF"/>
              </a:solidFill>
              <a:highlight>
                <a:srgbClr val="CCCCCC"/>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CCCCCC"/>
                </a:highlight>
                <a:latin typeface="Arial"/>
                <a:ea typeface="Arial"/>
                <a:cs typeface="Arial"/>
                <a:sym typeface="Arial"/>
              </a:rPr>
              <a:t>self.loss = tf.reduce_mean(tf.squared_difference(</a:t>
            </a:r>
            <a:r>
              <a:rPr b="0" i="0" lang="zh-TW" sz="1400" u="none" cap="none" strike="noStrike">
                <a:solidFill>
                  <a:srgbClr val="FF0000"/>
                </a:solidFill>
                <a:highlight>
                  <a:srgbClr val="CCCCCC"/>
                </a:highlight>
                <a:latin typeface="Arial"/>
                <a:ea typeface="Arial"/>
                <a:cs typeface="Arial"/>
                <a:sym typeface="Arial"/>
              </a:rPr>
              <a:t>self.q_target</a:t>
            </a:r>
            <a:r>
              <a:rPr b="0" i="0" lang="zh-TW" sz="1400" u="none" cap="none" strike="noStrike">
                <a:solidFill>
                  <a:srgbClr val="000000"/>
                </a:solidFill>
                <a:highlight>
                  <a:srgbClr val="CCCCCC"/>
                </a:highlight>
                <a:latin typeface="Arial"/>
                <a:ea typeface="Arial"/>
                <a:cs typeface="Arial"/>
                <a:sym typeface="Arial"/>
              </a:rPr>
              <a:t>, </a:t>
            </a:r>
            <a:r>
              <a:rPr b="0" i="0" lang="zh-TW" sz="1400" u="none" cap="none" strike="noStrike">
                <a:solidFill>
                  <a:srgbClr val="00FF00"/>
                </a:solidFill>
                <a:highlight>
                  <a:srgbClr val="CCCCCC"/>
                </a:highlight>
                <a:latin typeface="Arial"/>
                <a:ea typeface="Arial"/>
                <a:cs typeface="Arial"/>
                <a:sym typeface="Arial"/>
              </a:rPr>
              <a:t>self.q_eval</a:t>
            </a:r>
            <a:r>
              <a:rPr b="0" i="0" lang="zh-TW" sz="1400" u="none" cap="none" strike="noStrike">
                <a:solidFill>
                  <a:srgbClr val="000000"/>
                </a:solidFill>
                <a:highlight>
                  <a:srgbClr val="CCCCCC"/>
                </a:highlight>
                <a:latin typeface="Arial"/>
                <a:ea typeface="Arial"/>
                <a:cs typeface="Arial"/>
                <a:sym typeface="Arial"/>
              </a:rPr>
              <a:t>))</a:t>
            </a:r>
            <a:endParaRPr b="0" i="0" sz="1400" u="none" cap="none" strike="noStrike">
              <a:solidFill>
                <a:srgbClr val="000000"/>
              </a:solidFill>
              <a:highlight>
                <a:srgbClr val="CCCCCC"/>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CCCCCC"/>
                </a:highlight>
                <a:latin typeface="Arial"/>
                <a:ea typeface="Arial"/>
                <a:cs typeface="Arial"/>
                <a:sym typeface="Arial"/>
              </a:rPr>
              <a:t>self.train = tf.train.RMSPropOptimizer(self.lr).minimize(self.loss, </a:t>
            </a:r>
            <a:r>
              <a:rPr b="0" i="0" lang="zh-TW" sz="1400" u="none" cap="none" strike="noStrike">
                <a:solidFill>
                  <a:srgbClr val="0000FF"/>
                </a:solidFill>
                <a:highlight>
                  <a:srgbClr val="CCCCCC"/>
                </a:highlight>
                <a:latin typeface="Arial"/>
                <a:ea typeface="Arial"/>
                <a:cs typeface="Arial"/>
                <a:sym typeface="Arial"/>
              </a:rPr>
              <a:t>var_list=self.Qnet_eval_params</a:t>
            </a:r>
            <a:r>
              <a:rPr b="0" i="0" lang="zh-TW" sz="1400" u="none" cap="none" strike="noStrike">
                <a:solidFill>
                  <a:srgbClr val="000000"/>
                </a:solidFill>
                <a:highlight>
                  <a:srgbClr val="CCCCCC"/>
                </a:highlight>
                <a:latin typeface="Arial"/>
                <a:ea typeface="Arial"/>
                <a:cs typeface="Arial"/>
                <a:sym typeface="Arial"/>
              </a:rPr>
              <a:t>)</a:t>
            </a:r>
            <a:endParaRPr b="0" i="0" sz="1400" u="none" cap="none" strike="noStrike">
              <a:solidFill>
                <a:srgbClr val="000000"/>
              </a:solidFill>
              <a:highlight>
                <a:srgbClr val="CCCCCC"/>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CCCCCC"/>
                </a:highlight>
                <a:latin typeface="Arial"/>
                <a:ea typeface="Arial"/>
                <a:cs typeface="Arial"/>
                <a:sym typeface="Arial"/>
              </a:rPr>
              <a:t>self.sess.run(tf.global_variables_initializer())</a:t>
            </a:r>
            <a:r>
              <a:rPr b="0" i="0" lang="zh-TW" sz="1400" u="none" cap="none" strike="noStrike">
                <a:solidFill>
                  <a:srgbClr val="000000"/>
                </a:solidFill>
                <a:latin typeface="Arial"/>
                <a:ea typeface="Arial"/>
                <a:cs typeface="Arial"/>
                <a:sym typeface="Arial"/>
              </a:rPr>
              <a:t> #將神經網路初始化</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CCCC"/>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p:txBody>
      </p:sp>
      <p:sp>
        <p:nvSpPr>
          <p:cNvPr id="689" name="Google Shape;689;p60"/>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Q-Learning 實作- 初始化 （搭建神經網路）</a:t>
            </a:r>
            <a:endParaRPr b="0" i="0" sz="3000" u="none" cap="none" strike="noStrike">
              <a:solidFill>
                <a:srgbClr val="000000"/>
              </a:solidFill>
              <a:latin typeface="Arial"/>
              <a:ea typeface="Arial"/>
              <a:cs typeface="Arial"/>
              <a:sym typeface="Arial"/>
            </a:endParaRPr>
          </a:p>
        </p:txBody>
      </p:sp>
      <p:pic>
        <p:nvPicPr>
          <p:cNvPr id="690" name="Google Shape;690;p60"/>
          <p:cNvPicPr preferRelativeResize="0"/>
          <p:nvPr/>
        </p:nvPicPr>
        <p:blipFill rotWithShape="1">
          <a:blip r:embed="rId3">
            <a:alphaModFix/>
          </a:blip>
          <a:srcRect b="0" l="0" r="0" t="0"/>
          <a:stretch/>
        </p:blipFill>
        <p:spPr>
          <a:xfrm flipH="1">
            <a:off x="845104" y="983493"/>
            <a:ext cx="523184" cy="837128"/>
          </a:xfrm>
          <a:prstGeom prst="rect">
            <a:avLst/>
          </a:prstGeom>
          <a:noFill/>
          <a:ln>
            <a:noFill/>
          </a:ln>
        </p:spPr>
      </p:pic>
      <p:pic>
        <p:nvPicPr>
          <p:cNvPr id="691" name="Google Shape;691;p60"/>
          <p:cNvPicPr preferRelativeResize="0"/>
          <p:nvPr/>
        </p:nvPicPr>
        <p:blipFill rotWithShape="1">
          <a:blip r:embed="rId4">
            <a:alphaModFix/>
          </a:blip>
          <a:srcRect b="0" l="0" r="0" t="0"/>
          <a:stretch/>
        </p:blipFill>
        <p:spPr>
          <a:xfrm>
            <a:off x="6901" y="2215125"/>
            <a:ext cx="1979999" cy="1672550"/>
          </a:xfrm>
          <a:prstGeom prst="rect">
            <a:avLst/>
          </a:prstGeom>
          <a:noFill/>
          <a:ln>
            <a:noFill/>
          </a:ln>
        </p:spPr>
      </p:pic>
      <p:grpSp>
        <p:nvGrpSpPr>
          <p:cNvPr id="692" name="Google Shape;692;p60"/>
          <p:cNvGrpSpPr/>
          <p:nvPr/>
        </p:nvGrpSpPr>
        <p:grpSpPr>
          <a:xfrm>
            <a:off x="2704000" y="1871825"/>
            <a:ext cx="5931300" cy="2979300"/>
            <a:chOff x="2246800" y="1871825"/>
            <a:chExt cx="5931300" cy="2979300"/>
          </a:xfrm>
        </p:grpSpPr>
        <p:cxnSp>
          <p:nvCxnSpPr>
            <p:cNvPr id="693" name="Google Shape;693;p60"/>
            <p:cNvCxnSpPr/>
            <p:nvPr/>
          </p:nvCxnSpPr>
          <p:spPr>
            <a:xfrm flipH="1" rot="10800000">
              <a:off x="2246800" y="1871825"/>
              <a:ext cx="5931300" cy="12000"/>
            </a:xfrm>
            <a:prstGeom prst="straightConnector1">
              <a:avLst/>
            </a:prstGeom>
            <a:noFill/>
            <a:ln cap="flat" cmpd="sng" w="19050">
              <a:solidFill>
                <a:srgbClr val="FF0000"/>
              </a:solidFill>
              <a:prstDash val="dash"/>
              <a:round/>
              <a:headEnd len="sm" w="sm" type="none"/>
              <a:tailEnd len="sm" w="sm" type="none"/>
            </a:ln>
          </p:spPr>
        </p:cxnSp>
        <p:cxnSp>
          <p:nvCxnSpPr>
            <p:cNvPr id="694" name="Google Shape;694;p60"/>
            <p:cNvCxnSpPr/>
            <p:nvPr/>
          </p:nvCxnSpPr>
          <p:spPr>
            <a:xfrm flipH="1" rot="10800000">
              <a:off x="2246800" y="2834050"/>
              <a:ext cx="5931300" cy="600"/>
            </a:xfrm>
            <a:prstGeom prst="straightConnector1">
              <a:avLst/>
            </a:prstGeom>
            <a:noFill/>
            <a:ln cap="flat" cmpd="sng" w="19050">
              <a:solidFill>
                <a:srgbClr val="FF0000"/>
              </a:solidFill>
              <a:prstDash val="dash"/>
              <a:round/>
              <a:headEnd len="sm" w="sm" type="none"/>
              <a:tailEnd len="sm" w="sm" type="none"/>
            </a:ln>
          </p:spPr>
        </p:cxnSp>
        <p:cxnSp>
          <p:nvCxnSpPr>
            <p:cNvPr id="695" name="Google Shape;695;p60"/>
            <p:cNvCxnSpPr/>
            <p:nvPr/>
          </p:nvCxnSpPr>
          <p:spPr>
            <a:xfrm flipH="1" rot="10800000">
              <a:off x="2246800" y="3357600"/>
              <a:ext cx="5931300" cy="12000"/>
            </a:xfrm>
            <a:prstGeom prst="straightConnector1">
              <a:avLst/>
            </a:prstGeom>
            <a:noFill/>
            <a:ln cap="flat" cmpd="sng" w="19050">
              <a:solidFill>
                <a:srgbClr val="FF0000"/>
              </a:solidFill>
              <a:prstDash val="dash"/>
              <a:round/>
              <a:headEnd len="sm" w="sm" type="none"/>
              <a:tailEnd len="sm" w="sm" type="none"/>
            </a:ln>
          </p:spPr>
        </p:cxnSp>
        <p:cxnSp>
          <p:nvCxnSpPr>
            <p:cNvPr id="696" name="Google Shape;696;p60"/>
            <p:cNvCxnSpPr/>
            <p:nvPr/>
          </p:nvCxnSpPr>
          <p:spPr>
            <a:xfrm flipH="1" rot="10800000">
              <a:off x="2246800" y="4113275"/>
              <a:ext cx="5931300" cy="12000"/>
            </a:xfrm>
            <a:prstGeom prst="straightConnector1">
              <a:avLst/>
            </a:prstGeom>
            <a:noFill/>
            <a:ln cap="flat" cmpd="sng" w="19050">
              <a:solidFill>
                <a:srgbClr val="FF0000"/>
              </a:solidFill>
              <a:prstDash val="dash"/>
              <a:round/>
              <a:headEnd len="sm" w="sm" type="none"/>
              <a:tailEnd len="sm" w="sm" type="none"/>
            </a:ln>
          </p:spPr>
        </p:cxnSp>
        <p:cxnSp>
          <p:nvCxnSpPr>
            <p:cNvPr id="697" name="Google Shape;697;p60"/>
            <p:cNvCxnSpPr/>
            <p:nvPr/>
          </p:nvCxnSpPr>
          <p:spPr>
            <a:xfrm flipH="1" rot="10800000">
              <a:off x="2246800" y="4839125"/>
              <a:ext cx="5931300" cy="12000"/>
            </a:xfrm>
            <a:prstGeom prst="straightConnector1">
              <a:avLst/>
            </a:prstGeom>
            <a:noFill/>
            <a:ln cap="flat" cmpd="sng" w="19050">
              <a:solidFill>
                <a:srgbClr val="FF0000"/>
              </a:solidFill>
              <a:prstDash val="dash"/>
              <a:round/>
              <a:headEnd len="sm" w="sm" type="none"/>
              <a:tailEnd len="sm" w="sm" type="none"/>
            </a:ln>
          </p:spPr>
        </p:cxnSp>
      </p:grpSp>
      <p:sp>
        <p:nvSpPr>
          <p:cNvPr id="698" name="Google Shape;698;p60"/>
          <p:cNvSpPr txBox="1"/>
          <p:nvPr/>
        </p:nvSpPr>
        <p:spPr>
          <a:xfrm>
            <a:off x="-51850" y="3771700"/>
            <a:ext cx="2629500" cy="36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Input:</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State_1, State_2, ...State_n</a:t>
            </a:r>
            <a:endParaRPr b="0" i="0" sz="1400" u="none" cap="none" strike="noStrike">
              <a:solidFill>
                <a:srgbClr val="000000"/>
              </a:solidFill>
              <a:latin typeface="Arial"/>
              <a:ea typeface="Arial"/>
              <a:cs typeface="Arial"/>
              <a:sym typeface="Arial"/>
            </a:endParaRPr>
          </a:p>
        </p:txBody>
      </p:sp>
      <p:sp>
        <p:nvSpPr>
          <p:cNvPr id="699" name="Google Shape;699;p60"/>
          <p:cNvSpPr/>
          <p:nvPr/>
        </p:nvSpPr>
        <p:spPr>
          <a:xfrm>
            <a:off x="2730050" y="1449975"/>
            <a:ext cx="309300" cy="326700"/>
          </a:xfrm>
          <a:prstGeom prst="righ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60"/>
          <p:cNvSpPr/>
          <p:nvPr/>
        </p:nvSpPr>
        <p:spPr>
          <a:xfrm>
            <a:off x="2730050" y="2135775"/>
            <a:ext cx="309300" cy="326700"/>
          </a:xfrm>
          <a:prstGeom prst="righ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0"/>
          <p:cNvSpPr/>
          <p:nvPr/>
        </p:nvSpPr>
        <p:spPr>
          <a:xfrm>
            <a:off x="2730050" y="2897775"/>
            <a:ext cx="309300" cy="326700"/>
          </a:xfrm>
          <a:prstGeom prst="righ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0"/>
          <p:cNvSpPr/>
          <p:nvPr/>
        </p:nvSpPr>
        <p:spPr>
          <a:xfrm>
            <a:off x="2730050" y="3507375"/>
            <a:ext cx="309300" cy="326700"/>
          </a:xfrm>
          <a:prstGeom prst="righ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60"/>
          <p:cNvSpPr/>
          <p:nvPr/>
        </p:nvSpPr>
        <p:spPr>
          <a:xfrm>
            <a:off x="2730050" y="4269375"/>
            <a:ext cx="309300" cy="326700"/>
          </a:xfrm>
          <a:prstGeom prst="righ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61"/>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Q-Learning 實作- 定義神經網路hidden layer</a:t>
            </a:r>
            <a:endParaRPr b="0" i="0" sz="3000" u="none" cap="none" strike="noStrike">
              <a:solidFill>
                <a:srgbClr val="000000"/>
              </a:solidFill>
              <a:latin typeface="Arial"/>
              <a:ea typeface="Arial"/>
              <a:cs typeface="Arial"/>
              <a:sym typeface="Arial"/>
            </a:endParaRPr>
          </a:p>
        </p:txBody>
      </p:sp>
      <p:sp>
        <p:nvSpPr>
          <p:cNvPr id="709" name="Google Shape;709;p61"/>
          <p:cNvSpPr txBox="1"/>
          <p:nvPr/>
        </p:nvSpPr>
        <p:spPr>
          <a:xfrm>
            <a:off x="2614800" y="891375"/>
            <a:ext cx="6986400" cy="42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QLearning:</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highlight>
                <a:srgbClr val="CCCCCC"/>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CCCCCC"/>
                </a:highlight>
                <a:latin typeface="Arial"/>
                <a:ea typeface="Arial"/>
                <a:cs typeface="Arial"/>
                <a:sym typeface="Arial"/>
              </a:rPr>
              <a:t>with tf.variable_scope('Q_table'):</a:t>
            </a:r>
            <a:r>
              <a:rPr b="0" i="0" lang="zh-TW" sz="1400" u="none" cap="none" strike="noStrike">
                <a:solidFill>
                  <a:srgbClr val="000000"/>
                </a:solidFill>
                <a:latin typeface="Arial"/>
                <a:ea typeface="Arial"/>
                <a:cs typeface="Arial"/>
                <a:sym typeface="Arial"/>
              </a:rPr>
              <a:t>#搭建hidden layer</a:t>
            </a:r>
            <a:endParaRPr b="0" i="0" sz="1400" u="none" cap="none" strike="noStrike">
              <a:solidFill>
                <a:srgbClr val="000000"/>
              </a:solidFill>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FF"/>
                </a:solidFill>
                <a:highlight>
                  <a:srgbClr val="CCCCCC"/>
                </a:highlight>
                <a:latin typeface="Arial"/>
                <a:ea typeface="Arial"/>
                <a:cs typeface="Arial"/>
                <a:sym typeface="Arial"/>
              </a:rPr>
              <a:t>self.q_eval </a:t>
            </a:r>
            <a:r>
              <a:rPr b="0" i="0" lang="zh-TW" sz="1400" u="none" cap="none" strike="noStrike">
                <a:solidFill>
                  <a:srgbClr val="000000"/>
                </a:solidFill>
                <a:highlight>
                  <a:srgbClr val="CCCCCC"/>
                </a:highlight>
                <a:latin typeface="Arial"/>
                <a:ea typeface="Arial"/>
                <a:cs typeface="Arial"/>
                <a:sym typeface="Arial"/>
              </a:rPr>
              <a:t>= self.build_network('net_eval')</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build_network(self, scope):</a:t>
            </a:r>
            <a:r>
              <a:rPr b="0" i="0" lang="zh-TW" sz="1400" u="none" cap="none" strike="noStrike">
                <a:solidFill>
                  <a:srgbClr val="000000"/>
                </a:solidFill>
                <a:highlight>
                  <a:srgbClr val="D9D9D9"/>
                </a:highlight>
                <a:latin typeface="Arial"/>
                <a:ea typeface="Arial"/>
                <a:cs typeface="Arial"/>
                <a:sym typeface="Arial"/>
              </a:rPr>
              <a:t>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CCCCCC"/>
                </a:highlight>
                <a:latin typeface="Arial"/>
                <a:ea typeface="Arial"/>
                <a:cs typeface="Arial"/>
                <a:sym typeface="Arial"/>
              </a:rPr>
              <a:t>with tf.variable_scope(scope):</a:t>
            </a:r>
            <a:endParaRPr b="0" i="0" sz="1400" u="none" cap="none" strike="noStrike">
              <a:solidFill>
                <a:srgbClr val="000000"/>
              </a:solidFill>
              <a:highlight>
                <a:srgbClr val="CCCCCC"/>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CCCCCC"/>
                </a:highlight>
                <a:latin typeface="Arial"/>
                <a:ea typeface="Arial"/>
                <a:cs typeface="Arial"/>
                <a:sym typeface="Arial"/>
              </a:rPr>
              <a:t>x_h1 = tf.layers.dense(inputs = self.state_input, units = 5, activation    </a:t>
            </a:r>
            <a:endParaRPr b="0" i="0" sz="1400" u="none" cap="none" strike="noStrike">
              <a:solidFill>
                <a:srgbClr val="000000"/>
              </a:solidFill>
              <a:highlight>
                <a:srgbClr val="CCCCCC"/>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CCCCCC"/>
                </a:highlight>
                <a:latin typeface="Arial"/>
                <a:ea typeface="Arial"/>
                <a:cs typeface="Arial"/>
                <a:sym typeface="Arial"/>
              </a:rPr>
              <a:t>tf.nn.tanh)</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CCCCCC"/>
                </a:highlight>
                <a:latin typeface="Arial"/>
                <a:ea typeface="Arial"/>
                <a:cs typeface="Arial"/>
                <a:sym typeface="Arial"/>
              </a:rPr>
              <a:t>x_h2 = tf.layers.dense(inputs = x_h1, units = 5, activation = tf.nn.tanh) </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FF"/>
                </a:solidFill>
                <a:highlight>
                  <a:srgbClr val="CCCCCC"/>
                </a:highlight>
                <a:latin typeface="Arial"/>
                <a:ea typeface="Arial"/>
                <a:cs typeface="Arial"/>
                <a:sym typeface="Arial"/>
              </a:rPr>
              <a:t>return tf.layers.dense(inputs = x_h2, units = self.n_actions)</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#輸出‘不同動作’對應的Q值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p:txBody>
      </p:sp>
      <p:pic>
        <p:nvPicPr>
          <p:cNvPr id="710" name="Google Shape;710;p61"/>
          <p:cNvPicPr preferRelativeResize="0"/>
          <p:nvPr/>
        </p:nvPicPr>
        <p:blipFill rotWithShape="1">
          <a:blip r:embed="rId3">
            <a:alphaModFix/>
          </a:blip>
          <a:srcRect b="0" l="0" r="0" t="0"/>
          <a:stretch/>
        </p:blipFill>
        <p:spPr>
          <a:xfrm flipH="1">
            <a:off x="562279" y="817868"/>
            <a:ext cx="523184" cy="837128"/>
          </a:xfrm>
          <a:prstGeom prst="rect">
            <a:avLst/>
          </a:prstGeom>
          <a:noFill/>
          <a:ln>
            <a:noFill/>
          </a:ln>
        </p:spPr>
      </p:pic>
      <p:pic>
        <p:nvPicPr>
          <p:cNvPr id="711" name="Google Shape;711;p61"/>
          <p:cNvPicPr preferRelativeResize="0"/>
          <p:nvPr/>
        </p:nvPicPr>
        <p:blipFill rotWithShape="1">
          <a:blip r:embed="rId4">
            <a:alphaModFix/>
          </a:blip>
          <a:srcRect b="0" l="0" r="0" t="0"/>
          <a:stretch/>
        </p:blipFill>
        <p:spPr>
          <a:xfrm>
            <a:off x="58751" y="2245375"/>
            <a:ext cx="1979999" cy="1672550"/>
          </a:xfrm>
          <a:prstGeom prst="rect">
            <a:avLst/>
          </a:prstGeom>
          <a:noFill/>
          <a:ln>
            <a:noFill/>
          </a:ln>
        </p:spPr>
      </p:pic>
      <p:sp>
        <p:nvSpPr>
          <p:cNvPr id="712" name="Google Shape;712;p61"/>
          <p:cNvSpPr txBox="1"/>
          <p:nvPr/>
        </p:nvSpPr>
        <p:spPr>
          <a:xfrm>
            <a:off x="0" y="3801950"/>
            <a:ext cx="2629500" cy="36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Input:</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State_1, State_2, ...State_n</a:t>
            </a:r>
            <a:endParaRPr b="0" i="0" sz="1400" u="none" cap="none" strike="noStrike">
              <a:solidFill>
                <a:srgbClr val="000000"/>
              </a:solidFill>
              <a:latin typeface="Arial"/>
              <a:ea typeface="Arial"/>
              <a:cs typeface="Arial"/>
              <a:sym typeface="Arial"/>
            </a:endParaRPr>
          </a:p>
        </p:txBody>
      </p:sp>
      <p:sp>
        <p:nvSpPr>
          <p:cNvPr id="713" name="Google Shape;713;p61"/>
          <p:cNvSpPr txBox="1"/>
          <p:nvPr/>
        </p:nvSpPr>
        <p:spPr>
          <a:xfrm>
            <a:off x="0" y="1592150"/>
            <a:ext cx="2629500" cy="36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Output:</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Q(a_1), Q(a_2), ...Q(a_n)</a:t>
            </a:r>
            <a:endParaRPr b="0" i="0" sz="1400" u="none" cap="none" strike="noStrike">
              <a:solidFill>
                <a:srgbClr val="000000"/>
              </a:solidFill>
              <a:latin typeface="Arial"/>
              <a:ea typeface="Arial"/>
              <a:cs typeface="Arial"/>
              <a:sym typeface="Arial"/>
            </a:endParaRPr>
          </a:p>
        </p:txBody>
      </p:sp>
      <p:sp>
        <p:nvSpPr>
          <p:cNvPr id="714" name="Google Shape;714;p61"/>
          <p:cNvSpPr/>
          <p:nvPr/>
        </p:nvSpPr>
        <p:spPr>
          <a:xfrm>
            <a:off x="87975" y="2239950"/>
            <a:ext cx="1963500" cy="16743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5" name="Google Shape;715;p61"/>
          <p:cNvGrpSpPr/>
          <p:nvPr/>
        </p:nvGrpSpPr>
        <p:grpSpPr>
          <a:xfrm>
            <a:off x="2228450" y="1695825"/>
            <a:ext cx="1276800" cy="1517750"/>
            <a:chOff x="2228450" y="1758675"/>
            <a:chExt cx="1276800" cy="1517750"/>
          </a:xfrm>
        </p:grpSpPr>
        <p:cxnSp>
          <p:nvCxnSpPr>
            <p:cNvPr id="716" name="Google Shape;716;p61"/>
            <p:cNvCxnSpPr/>
            <p:nvPr/>
          </p:nvCxnSpPr>
          <p:spPr>
            <a:xfrm>
              <a:off x="2228450" y="1758675"/>
              <a:ext cx="1276800" cy="0"/>
            </a:xfrm>
            <a:prstGeom prst="straightConnector1">
              <a:avLst/>
            </a:prstGeom>
            <a:noFill/>
            <a:ln cap="flat" cmpd="sng" w="28575">
              <a:solidFill>
                <a:srgbClr val="FF0000"/>
              </a:solidFill>
              <a:prstDash val="solid"/>
              <a:round/>
              <a:headEnd len="sm" w="sm" type="none"/>
              <a:tailEnd len="med" w="med" type="stealth"/>
            </a:ln>
          </p:spPr>
        </p:cxnSp>
        <p:cxnSp>
          <p:nvCxnSpPr>
            <p:cNvPr id="717" name="Google Shape;717;p61"/>
            <p:cNvCxnSpPr/>
            <p:nvPr/>
          </p:nvCxnSpPr>
          <p:spPr>
            <a:xfrm>
              <a:off x="2228450" y="1758675"/>
              <a:ext cx="12000" cy="1517700"/>
            </a:xfrm>
            <a:prstGeom prst="straightConnector1">
              <a:avLst/>
            </a:prstGeom>
            <a:noFill/>
            <a:ln cap="flat" cmpd="sng" w="28575">
              <a:solidFill>
                <a:srgbClr val="FF0000"/>
              </a:solidFill>
              <a:prstDash val="solid"/>
              <a:round/>
              <a:headEnd len="sm" w="sm" type="none"/>
              <a:tailEnd len="sm" w="sm" type="none"/>
            </a:ln>
          </p:spPr>
        </p:cxnSp>
        <p:cxnSp>
          <p:nvCxnSpPr>
            <p:cNvPr id="718" name="Google Shape;718;p61"/>
            <p:cNvCxnSpPr/>
            <p:nvPr/>
          </p:nvCxnSpPr>
          <p:spPr>
            <a:xfrm>
              <a:off x="2252550" y="3276425"/>
              <a:ext cx="807000" cy="0"/>
            </a:xfrm>
            <a:prstGeom prst="straightConnector1">
              <a:avLst/>
            </a:prstGeom>
            <a:noFill/>
            <a:ln cap="flat" cmpd="sng" w="28575">
              <a:solidFill>
                <a:srgbClr val="FF0000"/>
              </a:solidFill>
              <a:prstDash val="solid"/>
              <a:round/>
              <a:headEnd len="sm" w="sm" type="none"/>
              <a:tailEnd len="sm" w="sm" type="none"/>
            </a:ln>
          </p:spPr>
        </p:cxnSp>
      </p:grpSp>
      <p:grpSp>
        <p:nvGrpSpPr>
          <p:cNvPr id="719" name="Google Shape;719;p61"/>
          <p:cNvGrpSpPr/>
          <p:nvPr/>
        </p:nvGrpSpPr>
        <p:grpSpPr>
          <a:xfrm>
            <a:off x="5244600" y="1781625"/>
            <a:ext cx="1529950" cy="301200"/>
            <a:chOff x="5854200" y="2696025"/>
            <a:chExt cx="1529950" cy="301200"/>
          </a:xfrm>
        </p:grpSpPr>
        <p:cxnSp>
          <p:nvCxnSpPr>
            <p:cNvPr id="720" name="Google Shape;720;p61"/>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721" name="Google Shape;721;p61"/>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62"/>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Q-Learning 實作- 定義選擇動作的方式</a:t>
            </a:r>
            <a:endParaRPr b="0" i="0" sz="3000" u="none" cap="none" strike="noStrike">
              <a:solidFill>
                <a:srgbClr val="000000"/>
              </a:solidFill>
              <a:latin typeface="Arial"/>
              <a:ea typeface="Arial"/>
              <a:cs typeface="Arial"/>
              <a:sym typeface="Arial"/>
            </a:endParaRPr>
          </a:p>
        </p:txBody>
      </p:sp>
      <p:sp>
        <p:nvSpPr>
          <p:cNvPr id="727" name="Google Shape;727;p62"/>
          <p:cNvSpPr txBox="1"/>
          <p:nvPr/>
        </p:nvSpPr>
        <p:spPr>
          <a:xfrm>
            <a:off x="2614800" y="891375"/>
            <a:ext cx="6986400" cy="42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QLearning:</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choose_action(self, </a:t>
            </a:r>
            <a:r>
              <a:rPr b="0" i="0" lang="zh-TW" sz="1400" u="none" cap="none" strike="noStrike">
                <a:solidFill>
                  <a:srgbClr val="000000"/>
                </a:solidFill>
                <a:highlight>
                  <a:srgbClr val="FFFF00"/>
                </a:highlight>
                <a:latin typeface="Arial"/>
                <a:ea typeface="Arial"/>
                <a:cs typeface="Arial"/>
                <a:sym typeface="Arial"/>
              </a:rPr>
              <a:t>current_state</a:t>
            </a:r>
            <a:r>
              <a:rPr b="0" i="0" lang="zh-TW" sz="1400" u="none" cap="none" strike="noStrike">
                <a:solidFill>
                  <a:srgbClr val="000000"/>
                </a:solidFill>
                <a:highlight>
                  <a:srgbClr val="6D9EEB"/>
                </a:highlight>
                <a:latin typeface="Arial"/>
                <a:ea typeface="Arial"/>
                <a:cs typeface="Arial"/>
                <a:sym typeface="Arial"/>
              </a:rPr>
              <a:t>):</a:t>
            </a:r>
            <a:endParaRPr b="0" i="0" sz="1400" u="none" cap="none" strike="noStrike">
              <a:solidFill>
                <a:srgbClr val="000000"/>
              </a:solidFill>
              <a:highlight>
                <a:srgbClr val="6D9EEB"/>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if np.random.uniform() &lt; self.epsilon:</a:t>
            </a:r>
            <a:r>
              <a:rPr b="0" i="0" lang="zh-TW" sz="1400" u="none" cap="none" strike="noStrike">
                <a:solidFill>
                  <a:srgbClr val="000000"/>
                </a:solidFill>
                <a:latin typeface="Arial"/>
                <a:ea typeface="Arial"/>
                <a:cs typeface="Arial"/>
                <a:sym typeface="Arial"/>
              </a:rPr>
              <a:t> #利用epsilon控制冒險程度</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#選擇產生估計Q值較大的行動</a:t>
            </a:r>
            <a:endParaRPr b="0" i="0" sz="1400" u="none" cap="none" strike="noStrike">
              <a:solidFill>
                <a:srgbClr val="000000"/>
              </a:solidFill>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q_eval = self.sess.run(self.q_eval, feed_dict={self.state_input: </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FF00"/>
                </a:highlight>
                <a:latin typeface="Arial"/>
                <a:ea typeface="Arial"/>
                <a:cs typeface="Arial"/>
                <a:sym typeface="Arial"/>
              </a:rPr>
              <a:t>current_state</a:t>
            </a:r>
            <a:r>
              <a:rPr b="0" i="0" lang="zh-TW" sz="1400" u="none" cap="none" strike="noStrike">
                <a:solidFill>
                  <a:srgbClr val="000000"/>
                </a:solidFill>
                <a:highlight>
                  <a:srgbClr val="D9D9D9"/>
                </a:highlight>
                <a:latin typeface="Arial"/>
                <a:ea typeface="Arial"/>
                <a:cs typeface="Arial"/>
                <a:sym typeface="Arial"/>
              </a:rPr>
              <a:t>[np.newaxis, :]})</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self.action = np.argmax(q_eval)</a:t>
            </a:r>
            <a:endParaRPr b="0" i="0" sz="1400" u="none" cap="none" strike="noStrike">
              <a:solidFill>
                <a:srgbClr val="000000"/>
              </a:solidFill>
              <a:highlight>
                <a:srgbClr val="D9D9D9"/>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else:</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#採取隨機行動</a:t>
            </a:r>
            <a:endParaRPr b="0" i="0" sz="1400" u="none" cap="none" strike="noStrike">
              <a:solidFill>
                <a:srgbClr val="000000"/>
              </a:solidFill>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self.action = np.random.randint(0, self.n_actions)</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return self.action</a:t>
            </a:r>
            <a:r>
              <a:rPr b="0" i="0" lang="zh-TW" sz="1400" u="none" cap="none" strike="noStrike">
                <a:solidFill>
                  <a:srgbClr val="000000"/>
                </a:solidFill>
                <a:latin typeface="Arial"/>
                <a:ea typeface="Arial"/>
                <a:cs typeface="Arial"/>
                <a:sym typeface="Arial"/>
              </a:rPr>
              <a:t> #輸出‘不同動作’對應的Q值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p:txBody>
      </p:sp>
      <p:pic>
        <p:nvPicPr>
          <p:cNvPr id="728" name="Google Shape;728;p62"/>
          <p:cNvPicPr preferRelativeResize="0"/>
          <p:nvPr/>
        </p:nvPicPr>
        <p:blipFill rotWithShape="1">
          <a:blip r:embed="rId3">
            <a:alphaModFix/>
          </a:blip>
          <a:srcRect b="0" l="0" r="0" t="0"/>
          <a:stretch/>
        </p:blipFill>
        <p:spPr>
          <a:xfrm flipH="1">
            <a:off x="845104" y="831093"/>
            <a:ext cx="523184" cy="837128"/>
          </a:xfrm>
          <a:prstGeom prst="rect">
            <a:avLst/>
          </a:prstGeom>
          <a:noFill/>
          <a:ln>
            <a:noFill/>
          </a:ln>
        </p:spPr>
      </p:pic>
      <p:pic>
        <p:nvPicPr>
          <p:cNvPr id="729" name="Google Shape;729;p62"/>
          <p:cNvPicPr preferRelativeResize="0"/>
          <p:nvPr/>
        </p:nvPicPr>
        <p:blipFill rotWithShape="1">
          <a:blip r:embed="rId4">
            <a:alphaModFix/>
          </a:blip>
          <a:srcRect b="0" l="0" r="0" t="0"/>
          <a:stretch/>
        </p:blipFill>
        <p:spPr>
          <a:xfrm>
            <a:off x="83100" y="2414825"/>
            <a:ext cx="1774001" cy="1498550"/>
          </a:xfrm>
          <a:prstGeom prst="rect">
            <a:avLst/>
          </a:prstGeom>
          <a:noFill/>
          <a:ln>
            <a:noFill/>
          </a:ln>
        </p:spPr>
      </p:pic>
      <p:sp>
        <p:nvSpPr>
          <p:cNvPr id="730" name="Google Shape;730;p62"/>
          <p:cNvSpPr txBox="1"/>
          <p:nvPr/>
        </p:nvSpPr>
        <p:spPr>
          <a:xfrm>
            <a:off x="-51850" y="3742800"/>
            <a:ext cx="2629500" cy="36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Input:</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State_1, State_2, ...State_n</a:t>
            </a:r>
            <a:endParaRPr b="0" i="0" sz="1400" u="none" cap="none" strike="noStrike">
              <a:solidFill>
                <a:srgbClr val="000000"/>
              </a:solidFill>
              <a:latin typeface="Arial"/>
              <a:ea typeface="Arial"/>
              <a:cs typeface="Arial"/>
              <a:sym typeface="Arial"/>
            </a:endParaRPr>
          </a:p>
        </p:txBody>
      </p:sp>
      <p:sp>
        <p:nvSpPr>
          <p:cNvPr id="731" name="Google Shape;731;p62"/>
          <p:cNvSpPr txBox="1"/>
          <p:nvPr/>
        </p:nvSpPr>
        <p:spPr>
          <a:xfrm>
            <a:off x="-51850" y="1761600"/>
            <a:ext cx="2629500" cy="36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Output:</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Q(a_1), Q(a_2), ...Q(a_n)</a:t>
            </a:r>
            <a:endParaRPr b="0" i="0" sz="1400" u="none" cap="none" strike="noStrike">
              <a:solidFill>
                <a:srgbClr val="000000"/>
              </a:solidFill>
              <a:latin typeface="Arial"/>
              <a:ea typeface="Arial"/>
              <a:cs typeface="Arial"/>
              <a:sym typeface="Arial"/>
            </a:endParaRPr>
          </a:p>
        </p:txBody>
      </p:sp>
      <p:sp>
        <p:nvSpPr>
          <p:cNvPr id="732" name="Google Shape;732;p62"/>
          <p:cNvSpPr/>
          <p:nvPr/>
        </p:nvSpPr>
        <p:spPr>
          <a:xfrm>
            <a:off x="36125" y="733000"/>
            <a:ext cx="1963500" cy="10062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62"/>
          <p:cNvSpPr/>
          <p:nvPr/>
        </p:nvSpPr>
        <p:spPr>
          <a:xfrm>
            <a:off x="6552850" y="2565725"/>
            <a:ext cx="2591100" cy="530100"/>
          </a:xfrm>
          <a:prstGeom prst="wedgeRoundRectCallout">
            <a:avLst>
              <a:gd fmla="val -71133" name="adj1"/>
              <a:gd fmla="val -54546" name="adj2"/>
              <a:gd fmla="val 0" name="adj3"/>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看書（神經網路）選擇動作</a:t>
            </a:r>
            <a:endParaRPr b="0" i="0" sz="1400" u="none" cap="none" strike="noStrike">
              <a:solidFill>
                <a:srgbClr val="000000"/>
              </a:solidFill>
              <a:latin typeface="Arial"/>
              <a:ea typeface="Arial"/>
              <a:cs typeface="Arial"/>
              <a:sym typeface="Arial"/>
            </a:endParaRPr>
          </a:p>
        </p:txBody>
      </p:sp>
      <p:sp>
        <p:nvSpPr>
          <p:cNvPr id="734" name="Google Shape;734;p62"/>
          <p:cNvSpPr/>
          <p:nvPr/>
        </p:nvSpPr>
        <p:spPr>
          <a:xfrm>
            <a:off x="6552850" y="3861125"/>
            <a:ext cx="2591100" cy="530100"/>
          </a:xfrm>
          <a:prstGeom prst="wedgeRoundRectCallout">
            <a:avLst>
              <a:gd fmla="val -34659" name="adj1"/>
              <a:gd fmla="val -87587" name="adj2"/>
              <a:gd fmla="val 0" name="adj3"/>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不看書（神經網路）選擇動作</a:t>
            </a:r>
            <a:endParaRPr b="0" i="0" sz="1400" u="none" cap="none" strike="noStrike">
              <a:solidFill>
                <a:srgbClr val="000000"/>
              </a:solidFill>
              <a:latin typeface="Arial"/>
              <a:ea typeface="Arial"/>
              <a:cs typeface="Arial"/>
              <a:sym typeface="Arial"/>
            </a:endParaRPr>
          </a:p>
        </p:txBody>
      </p:sp>
      <p:grpSp>
        <p:nvGrpSpPr>
          <p:cNvPr id="735" name="Google Shape;735;p62"/>
          <p:cNvGrpSpPr/>
          <p:nvPr/>
        </p:nvGrpSpPr>
        <p:grpSpPr>
          <a:xfrm>
            <a:off x="5854200" y="1324425"/>
            <a:ext cx="1529950" cy="301200"/>
            <a:chOff x="5854200" y="2696025"/>
            <a:chExt cx="1529950" cy="301200"/>
          </a:xfrm>
        </p:grpSpPr>
        <p:cxnSp>
          <p:nvCxnSpPr>
            <p:cNvPr id="736" name="Google Shape;736;p62"/>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737" name="Google Shape;737;p62"/>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3"/>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Q-Learning 實作- 定義更新神經網路參數</a:t>
            </a:r>
            <a:endParaRPr b="0" i="0" sz="3000" u="none" cap="none" strike="noStrike">
              <a:solidFill>
                <a:srgbClr val="000000"/>
              </a:solidFill>
              <a:latin typeface="Arial"/>
              <a:ea typeface="Arial"/>
              <a:cs typeface="Arial"/>
              <a:sym typeface="Arial"/>
            </a:endParaRPr>
          </a:p>
        </p:txBody>
      </p:sp>
      <p:sp>
        <p:nvSpPr>
          <p:cNvPr id="743" name="Google Shape;743;p63"/>
          <p:cNvSpPr txBox="1"/>
          <p:nvPr/>
        </p:nvSpPr>
        <p:spPr>
          <a:xfrm>
            <a:off x="2614800" y="891375"/>
            <a:ext cx="6986400" cy="42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QLearning:</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highlight>
                <a:srgbClr val="CCCCCC"/>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self.loss = tf.reduce_mean(tf.squared_difference(self.q_target, self.q_eval))</a:t>
            </a:r>
            <a:endParaRPr b="0" i="0" sz="1400" u="none" cap="none" strike="noStrike">
              <a:solidFill>
                <a:srgbClr val="000000"/>
              </a:solidFill>
              <a:highlight>
                <a:srgbClr val="D9D9D9"/>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self.train </a:t>
            </a:r>
            <a:r>
              <a:rPr b="0" i="0" lang="zh-TW" sz="1400" u="none" cap="none" strike="noStrike">
                <a:solidFill>
                  <a:srgbClr val="000000"/>
                </a:solidFill>
                <a:highlight>
                  <a:srgbClr val="CCCCCC"/>
                </a:highlight>
                <a:latin typeface="Arial"/>
                <a:ea typeface="Arial"/>
                <a:cs typeface="Arial"/>
                <a:sym typeface="Arial"/>
              </a:rPr>
              <a:t>= tf.train.RMSPropOptimizer(self.lr).minimize(self.loss,</a:t>
            </a:r>
            <a:endParaRPr b="0" i="0" sz="1400" u="none" cap="none" strike="noStrike">
              <a:solidFill>
                <a:srgbClr val="000000"/>
              </a:solidFill>
              <a:highlight>
                <a:srgbClr val="CCCCCC"/>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CCCCCC"/>
                </a:highlight>
                <a:latin typeface="Arial"/>
                <a:ea typeface="Arial"/>
                <a:cs typeface="Arial"/>
                <a:sym typeface="Arial"/>
              </a:rPr>
              <a:t>var_list=self.Qnet_eval_params)</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learn(self, current_state, </a:t>
            </a:r>
            <a:r>
              <a:rPr b="0" i="0" lang="zh-TW" sz="1400" u="none" cap="none" strike="noStrike">
                <a:solidFill>
                  <a:srgbClr val="000000"/>
                </a:solidFill>
                <a:highlight>
                  <a:srgbClr val="00FF00"/>
                </a:highlight>
                <a:latin typeface="Arial"/>
                <a:ea typeface="Arial"/>
                <a:cs typeface="Arial"/>
                <a:sym typeface="Arial"/>
              </a:rPr>
              <a:t>reward</a:t>
            </a:r>
            <a:r>
              <a:rPr b="0" i="0" lang="zh-TW" sz="1400" u="none" cap="none" strike="noStrike">
                <a:solidFill>
                  <a:srgbClr val="000000"/>
                </a:solidFill>
                <a:highlight>
                  <a:srgbClr val="6D9EEB"/>
                </a:highlight>
                <a:latin typeface="Arial"/>
                <a:ea typeface="Arial"/>
                <a:cs typeface="Arial"/>
                <a:sym typeface="Arial"/>
              </a:rPr>
              <a:t>, next_state):</a:t>
            </a:r>
            <a:endParaRPr b="0" i="0" sz="1400" u="none" cap="none" strike="noStrike">
              <a:solidFill>
                <a:srgbClr val="000000"/>
              </a:solidFill>
              <a:highlight>
                <a:srgbClr val="6D9EEB"/>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#算出實際q值並用此更新神經網路參數</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FFFFFF"/>
                </a:solidFill>
                <a:highlight>
                  <a:srgbClr val="0000FF"/>
                </a:highlight>
                <a:latin typeface="Arial"/>
                <a:ea typeface="Arial"/>
                <a:cs typeface="Arial"/>
                <a:sym typeface="Arial"/>
              </a:rPr>
              <a:t>q_eval</a:t>
            </a:r>
            <a:r>
              <a:rPr b="0" i="0" lang="zh-TW" sz="1400" u="none" cap="none" strike="noStrike">
                <a:solidFill>
                  <a:srgbClr val="000000"/>
                </a:solidFill>
                <a:highlight>
                  <a:srgbClr val="CCCCCC"/>
                </a:highlight>
                <a:latin typeface="Arial"/>
                <a:ea typeface="Arial"/>
                <a:cs typeface="Arial"/>
                <a:sym typeface="Arial"/>
              </a:rPr>
              <a:t> = self.sess.run(self.q_eval, feed_dict={self.state_input: </a:t>
            </a:r>
            <a:endParaRPr b="0" i="0" sz="1400" u="none" cap="none" strike="noStrike">
              <a:solidFill>
                <a:srgbClr val="000000"/>
              </a:solidFill>
              <a:highlight>
                <a:srgbClr val="CCCCCC"/>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CCCCCC"/>
                </a:highlight>
                <a:latin typeface="Arial"/>
                <a:ea typeface="Arial"/>
                <a:cs typeface="Arial"/>
                <a:sym typeface="Arial"/>
              </a:rPr>
              <a:t>current_state[np.newaxis, :]})</a:t>
            </a:r>
            <a:r>
              <a:rPr b="0" i="0" lang="zh-TW" sz="1400" u="none" cap="none" strike="noStrike">
                <a:solidFill>
                  <a:srgbClr val="000000"/>
                </a:solidFill>
                <a:latin typeface="Arial"/>
                <a:ea typeface="Arial"/>
                <a:cs typeface="Arial"/>
                <a:sym typeface="Arial"/>
              </a:rPr>
              <a:t> </a:t>
            </a:r>
            <a:r>
              <a:rPr b="0" i="0" lang="zh-TW" sz="1400" u="none" cap="none" strike="noStrike">
                <a:solidFill>
                  <a:srgbClr val="000000"/>
                </a:solidFill>
                <a:highlight>
                  <a:srgbClr val="FFFFFF"/>
                </a:highlight>
                <a:latin typeface="Arial"/>
                <a:ea typeface="Arial"/>
                <a:cs typeface="Arial"/>
                <a:sym typeface="Arial"/>
              </a:rPr>
              <a:t>#算出當下狀態的q值</a:t>
            </a:r>
            <a:endParaRPr b="0" i="0" sz="1400" u="none" cap="none" strike="noStrike">
              <a:solidFill>
                <a:srgbClr val="000000"/>
              </a:solidFill>
              <a:highlight>
                <a:srgbClr val="FFFFFF"/>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0000"/>
                </a:highlight>
                <a:latin typeface="Arial"/>
                <a:ea typeface="Arial"/>
                <a:cs typeface="Arial"/>
                <a:sym typeface="Arial"/>
              </a:rPr>
              <a:t>q_eval_next</a:t>
            </a:r>
            <a:r>
              <a:rPr b="0" i="0" lang="zh-TW" sz="1400" u="none" cap="none" strike="noStrike">
                <a:solidFill>
                  <a:srgbClr val="000000"/>
                </a:solidFill>
                <a:highlight>
                  <a:srgbClr val="CCCCCC"/>
                </a:highlight>
                <a:latin typeface="Arial"/>
                <a:ea typeface="Arial"/>
                <a:cs typeface="Arial"/>
                <a:sym typeface="Arial"/>
              </a:rPr>
              <a:t> = self.sess.run(self.q_eval, feed_dict={self.state_input: next_state[np.newaxis, :]})</a:t>
            </a:r>
            <a:r>
              <a:rPr b="0" i="0" lang="zh-TW" sz="1400" u="none" cap="none" strike="noStrike">
                <a:solidFill>
                  <a:srgbClr val="000000"/>
                </a:solidFill>
                <a:latin typeface="Arial"/>
                <a:ea typeface="Arial"/>
                <a:cs typeface="Arial"/>
                <a:sym typeface="Arial"/>
              </a:rPr>
              <a:t> </a:t>
            </a:r>
            <a:r>
              <a:rPr b="0" i="0" lang="zh-TW" sz="1400" u="none" cap="none" strike="noStrike">
                <a:solidFill>
                  <a:srgbClr val="000000"/>
                </a:solidFill>
                <a:highlight>
                  <a:srgbClr val="FFFFFF"/>
                </a:highlight>
                <a:latin typeface="Arial"/>
                <a:ea typeface="Arial"/>
                <a:cs typeface="Arial"/>
                <a:sym typeface="Arial"/>
              </a:rPr>
              <a:t>#算出下一個狀態的q值</a:t>
            </a:r>
            <a:endParaRPr b="0" i="0" sz="1400" u="none" cap="none" strike="noStrike">
              <a:solidFill>
                <a:srgbClr val="000000"/>
              </a:solidFill>
              <a:highlight>
                <a:srgbClr val="CCCCCC"/>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0000"/>
                </a:highlight>
                <a:latin typeface="Arial"/>
                <a:ea typeface="Arial"/>
                <a:cs typeface="Arial"/>
                <a:sym typeface="Arial"/>
              </a:rPr>
              <a:t>q_target</a:t>
            </a:r>
            <a:r>
              <a:rPr b="0" i="0" lang="zh-TW" sz="1400" u="none" cap="none" strike="noStrike">
                <a:solidFill>
                  <a:srgbClr val="FF0000"/>
                </a:solidFill>
                <a:highlight>
                  <a:srgbClr val="CCCCCC"/>
                </a:highlight>
                <a:latin typeface="Arial"/>
                <a:ea typeface="Arial"/>
                <a:cs typeface="Arial"/>
                <a:sym typeface="Arial"/>
              </a:rPr>
              <a:t> </a:t>
            </a:r>
            <a:r>
              <a:rPr b="0" i="0" lang="zh-TW" sz="1400" u="none" cap="none" strike="noStrike">
                <a:solidFill>
                  <a:srgbClr val="000000"/>
                </a:solidFill>
                <a:highlight>
                  <a:srgbClr val="CCCCCC"/>
                </a:highlight>
                <a:latin typeface="Arial"/>
                <a:ea typeface="Arial"/>
                <a:cs typeface="Arial"/>
                <a:sym typeface="Arial"/>
              </a:rPr>
              <a:t>= q_eval.copy()</a:t>
            </a:r>
            <a:endParaRPr b="0" i="0" sz="1400" u="none" cap="none" strike="noStrike">
              <a:solidFill>
                <a:srgbClr val="000000"/>
              </a:solidFill>
              <a:highlight>
                <a:srgbClr val="CCCCCC"/>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0000"/>
                </a:highlight>
                <a:latin typeface="Arial"/>
                <a:ea typeface="Arial"/>
                <a:cs typeface="Arial"/>
                <a:sym typeface="Arial"/>
              </a:rPr>
              <a:t>q_target</a:t>
            </a:r>
            <a:r>
              <a:rPr b="0" i="0" lang="zh-TW" sz="1400" u="none" cap="none" strike="noStrike">
                <a:solidFill>
                  <a:srgbClr val="000000"/>
                </a:solidFill>
                <a:highlight>
                  <a:srgbClr val="CCCCCC"/>
                </a:highlight>
                <a:latin typeface="Arial"/>
                <a:ea typeface="Arial"/>
                <a:cs typeface="Arial"/>
                <a:sym typeface="Arial"/>
              </a:rPr>
              <a:t>[:, self.action] = </a:t>
            </a:r>
            <a:r>
              <a:rPr b="0" i="0" lang="zh-TW" sz="1400" u="none" cap="none" strike="noStrike">
                <a:solidFill>
                  <a:srgbClr val="000000"/>
                </a:solidFill>
                <a:highlight>
                  <a:srgbClr val="00FF00"/>
                </a:highlight>
                <a:latin typeface="Arial"/>
                <a:ea typeface="Arial"/>
                <a:cs typeface="Arial"/>
                <a:sym typeface="Arial"/>
              </a:rPr>
              <a:t>reward</a:t>
            </a:r>
            <a:r>
              <a:rPr b="0" i="0" lang="zh-TW" sz="1400" u="none" cap="none" strike="noStrike">
                <a:solidFill>
                  <a:srgbClr val="000000"/>
                </a:solidFill>
                <a:highlight>
                  <a:srgbClr val="CCCCCC"/>
                </a:highlight>
                <a:latin typeface="Arial"/>
                <a:ea typeface="Arial"/>
                <a:cs typeface="Arial"/>
                <a:sym typeface="Arial"/>
              </a:rPr>
              <a:t> + self.gamma*</a:t>
            </a:r>
            <a:r>
              <a:rPr b="0" i="0" lang="zh-TW" sz="1400" u="none" cap="none" strike="noStrike">
                <a:solidFill>
                  <a:srgbClr val="000000"/>
                </a:solidFill>
                <a:highlight>
                  <a:srgbClr val="FF0000"/>
                </a:highlight>
                <a:latin typeface="Arial"/>
                <a:ea typeface="Arial"/>
                <a:cs typeface="Arial"/>
                <a:sym typeface="Arial"/>
              </a:rPr>
              <a:t>q_eval_next</a:t>
            </a:r>
            <a:r>
              <a:rPr b="0" i="0" lang="zh-TW" sz="1400" u="none" cap="none" strike="noStrike">
                <a:solidFill>
                  <a:srgbClr val="000000"/>
                </a:solidFill>
                <a:highlight>
                  <a:srgbClr val="CCCCCC"/>
                </a:highlight>
                <a:latin typeface="Arial"/>
                <a:ea typeface="Arial"/>
                <a:cs typeface="Arial"/>
                <a:sym typeface="Arial"/>
              </a:rPr>
              <a:t>.max()</a:t>
            </a:r>
            <a:endParaRPr b="0" i="0" sz="1400" u="none" cap="none" strike="noStrike">
              <a:solidFill>
                <a:srgbClr val="000000"/>
              </a:solidFill>
              <a:highlight>
                <a:srgbClr val="CCCCCC"/>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CCCCCC"/>
                </a:highlight>
                <a:latin typeface="Arial"/>
                <a:ea typeface="Arial"/>
                <a:cs typeface="Arial"/>
                <a:sym typeface="Arial"/>
              </a:rPr>
              <a:t>_, self.cost = self.sess.run([</a:t>
            </a:r>
            <a:r>
              <a:rPr b="0" i="0" lang="zh-TW" sz="1400" u="none" cap="none" strike="noStrike">
                <a:solidFill>
                  <a:srgbClr val="000000"/>
                </a:solidFill>
                <a:highlight>
                  <a:srgbClr val="D9D9D9"/>
                </a:highlight>
                <a:latin typeface="Arial"/>
                <a:ea typeface="Arial"/>
                <a:cs typeface="Arial"/>
                <a:sym typeface="Arial"/>
              </a:rPr>
              <a:t>self.train, self.loss</a:t>
            </a:r>
            <a:r>
              <a:rPr b="0" i="0" lang="zh-TW" sz="1400" u="none" cap="none" strike="noStrike">
                <a:solidFill>
                  <a:srgbClr val="000000"/>
                </a:solidFill>
                <a:highlight>
                  <a:srgbClr val="CCCCCC"/>
                </a:highlight>
                <a:latin typeface="Arial"/>
                <a:ea typeface="Arial"/>
                <a:cs typeface="Arial"/>
                <a:sym typeface="Arial"/>
              </a:rPr>
              <a:t>], feed_dict={self.state_input: current_state[np.newaxis, :], self.q_target: q_target})</a:t>
            </a:r>
            <a:endParaRPr b="0" i="0" sz="1400" u="none" cap="none" strike="noStrike">
              <a:solidFill>
                <a:srgbClr val="000000"/>
              </a:solidFill>
              <a:highlight>
                <a:srgbClr val="CCCCCC"/>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p:txBody>
      </p:sp>
      <p:pic>
        <p:nvPicPr>
          <p:cNvPr id="744" name="Google Shape;744;p63"/>
          <p:cNvPicPr preferRelativeResize="0"/>
          <p:nvPr/>
        </p:nvPicPr>
        <p:blipFill rotWithShape="1">
          <a:blip r:embed="rId3">
            <a:alphaModFix/>
          </a:blip>
          <a:srcRect b="0" l="0" r="0" t="0"/>
          <a:stretch/>
        </p:blipFill>
        <p:spPr>
          <a:xfrm flipH="1">
            <a:off x="845104" y="983493"/>
            <a:ext cx="523184" cy="837128"/>
          </a:xfrm>
          <a:prstGeom prst="rect">
            <a:avLst/>
          </a:prstGeom>
          <a:noFill/>
          <a:ln>
            <a:noFill/>
          </a:ln>
        </p:spPr>
      </p:pic>
      <p:pic>
        <p:nvPicPr>
          <p:cNvPr id="745" name="Google Shape;745;p63"/>
          <p:cNvPicPr preferRelativeResize="0"/>
          <p:nvPr/>
        </p:nvPicPr>
        <p:blipFill rotWithShape="1">
          <a:blip r:embed="rId4">
            <a:alphaModFix/>
          </a:blip>
          <a:srcRect b="0" l="0" r="0" t="0"/>
          <a:stretch/>
        </p:blipFill>
        <p:spPr>
          <a:xfrm>
            <a:off x="-6416" y="2329140"/>
            <a:ext cx="1711902" cy="1446084"/>
          </a:xfrm>
          <a:prstGeom prst="rect">
            <a:avLst/>
          </a:prstGeom>
          <a:noFill/>
          <a:ln>
            <a:noFill/>
          </a:ln>
        </p:spPr>
      </p:pic>
      <p:sp>
        <p:nvSpPr>
          <p:cNvPr id="746" name="Google Shape;746;p63"/>
          <p:cNvSpPr txBox="1"/>
          <p:nvPr/>
        </p:nvSpPr>
        <p:spPr>
          <a:xfrm>
            <a:off x="-51850" y="3742800"/>
            <a:ext cx="2629500" cy="36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Input:</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State_1, State_2, ...State_n</a:t>
            </a:r>
            <a:endParaRPr b="0" i="0" sz="1400" u="none" cap="none" strike="noStrike">
              <a:solidFill>
                <a:srgbClr val="000000"/>
              </a:solidFill>
              <a:latin typeface="Arial"/>
              <a:ea typeface="Arial"/>
              <a:cs typeface="Arial"/>
              <a:sym typeface="Arial"/>
            </a:endParaRPr>
          </a:p>
        </p:txBody>
      </p:sp>
      <p:sp>
        <p:nvSpPr>
          <p:cNvPr id="747" name="Google Shape;747;p63"/>
          <p:cNvSpPr txBox="1"/>
          <p:nvPr/>
        </p:nvSpPr>
        <p:spPr>
          <a:xfrm>
            <a:off x="-51850" y="1685400"/>
            <a:ext cx="2629500" cy="36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Output:</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Q(a_1), Q(a_2), ...Q(a_n)</a:t>
            </a:r>
            <a:endParaRPr b="0" i="0" sz="1400" u="none" cap="none" strike="noStrike">
              <a:solidFill>
                <a:srgbClr val="000000"/>
              </a:solidFill>
              <a:latin typeface="Arial"/>
              <a:ea typeface="Arial"/>
              <a:cs typeface="Arial"/>
              <a:sym typeface="Arial"/>
            </a:endParaRPr>
          </a:p>
        </p:txBody>
      </p:sp>
      <p:sp>
        <p:nvSpPr>
          <p:cNvPr id="748" name="Google Shape;748;p63"/>
          <p:cNvSpPr/>
          <p:nvPr/>
        </p:nvSpPr>
        <p:spPr>
          <a:xfrm>
            <a:off x="18851" y="2324450"/>
            <a:ext cx="1697700" cy="14478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9" name="Google Shape;749;p63"/>
          <p:cNvGrpSpPr/>
          <p:nvPr/>
        </p:nvGrpSpPr>
        <p:grpSpPr>
          <a:xfrm>
            <a:off x="2252550" y="1529850"/>
            <a:ext cx="831300" cy="2662200"/>
            <a:chOff x="2252550" y="1529850"/>
            <a:chExt cx="831300" cy="2662200"/>
          </a:xfrm>
        </p:grpSpPr>
        <p:cxnSp>
          <p:nvCxnSpPr>
            <p:cNvPr id="750" name="Google Shape;750;p63"/>
            <p:cNvCxnSpPr/>
            <p:nvPr/>
          </p:nvCxnSpPr>
          <p:spPr>
            <a:xfrm flipH="1" rot="10800000">
              <a:off x="2252550" y="1529850"/>
              <a:ext cx="831300" cy="12000"/>
            </a:xfrm>
            <a:prstGeom prst="straightConnector1">
              <a:avLst/>
            </a:prstGeom>
            <a:noFill/>
            <a:ln cap="flat" cmpd="sng" w="28575">
              <a:solidFill>
                <a:srgbClr val="FF0000"/>
              </a:solidFill>
              <a:prstDash val="solid"/>
              <a:round/>
              <a:headEnd len="sm" w="sm" type="none"/>
              <a:tailEnd len="med" w="med" type="stealth"/>
            </a:ln>
          </p:spPr>
        </p:cxnSp>
        <p:cxnSp>
          <p:nvCxnSpPr>
            <p:cNvPr id="751" name="Google Shape;751;p63"/>
            <p:cNvCxnSpPr/>
            <p:nvPr/>
          </p:nvCxnSpPr>
          <p:spPr>
            <a:xfrm>
              <a:off x="2252550" y="1541850"/>
              <a:ext cx="12000" cy="2650200"/>
            </a:xfrm>
            <a:prstGeom prst="straightConnector1">
              <a:avLst/>
            </a:prstGeom>
            <a:noFill/>
            <a:ln cap="flat" cmpd="sng" w="28575">
              <a:solidFill>
                <a:srgbClr val="FF0000"/>
              </a:solidFill>
              <a:prstDash val="solid"/>
              <a:round/>
              <a:headEnd len="sm" w="sm" type="none"/>
              <a:tailEnd len="sm" w="sm" type="none"/>
            </a:ln>
          </p:spPr>
        </p:cxnSp>
        <p:cxnSp>
          <p:nvCxnSpPr>
            <p:cNvPr id="752" name="Google Shape;752;p63"/>
            <p:cNvCxnSpPr/>
            <p:nvPr/>
          </p:nvCxnSpPr>
          <p:spPr>
            <a:xfrm>
              <a:off x="2252550" y="4190825"/>
              <a:ext cx="807000" cy="0"/>
            </a:xfrm>
            <a:prstGeom prst="straightConnector1">
              <a:avLst/>
            </a:prstGeom>
            <a:noFill/>
            <a:ln cap="flat" cmpd="sng" w="28575">
              <a:solidFill>
                <a:srgbClr val="FF0000"/>
              </a:solidFill>
              <a:prstDash val="solid"/>
              <a:round/>
              <a:headEnd len="sm" w="sm" type="none"/>
              <a:tailEnd len="sm" w="sm" type="none"/>
            </a:ln>
          </p:spPr>
        </p:cxnSp>
      </p:grpSp>
      <p:grpSp>
        <p:nvGrpSpPr>
          <p:cNvPr id="753" name="Google Shape;753;p63"/>
          <p:cNvGrpSpPr/>
          <p:nvPr/>
        </p:nvGrpSpPr>
        <p:grpSpPr>
          <a:xfrm>
            <a:off x="6692400" y="2010225"/>
            <a:ext cx="1529950" cy="301200"/>
            <a:chOff x="5854200" y="2696025"/>
            <a:chExt cx="1529950" cy="301200"/>
          </a:xfrm>
        </p:grpSpPr>
        <p:cxnSp>
          <p:nvCxnSpPr>
            <p:cNvPr id="754" name="Google Shape;754;p63"/>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755" name="Google Shape;755;p63"/>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grpSp>
      <p:sp>
        <p:nvSpPr>
          <p:cNvPr id="756" name="Google Shape;756;p63"/>
          <p:cNvSpPr txBox="1"/>
          <p:nvPr/>
        </p:nvSpPr>
        <p:spPr>
          <a:xfrm>
            <a:off x="-91450" y="2268575"/>
            <a:ext cx="6342900" cy="74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7" name="Google Shape;757;p63"/>
          <p:cNvGrpSpPr/>
          <p:nvPr/>
        </p:nvGrpSpPr>
        <p:grpSpPr>
          <a:xfrm>
            <a:off x="3160479" y="4080025"/>
            <a:ext cx="5969371" cy="1063550"/>
            <a:chOff x="3160479" y="4080025"/>
            <a:chExt cx="5969371" cy="1063550"/>
          </a:xfrm>
        </p:grpSpPr>
        <p:pic>
          <p:nvPicPr>
            <p:cNvPr id="758" name="Google Shape;758;p63"/>
            <p:cNvPicPr preferRelativeResize="0"/>
            <p:nvPr/>
          </p:nvPicPr>
          <p:blipFill rotWithShape="1">
            <a:blip r:embed="rId5">
              <a:alphaModFix/>
            </a:blip>
            <a:srcRect b="0" l="0" r="0" t="0"/>
            <a:stretch/>
          </p:blipFill>
          <p:spPr>
            <a:xfrm>
              <a:off x="3160479" y="4080025"/>
              <a:ext cx="5130922" cy="1063550"/>
            </a:xfrm>
            <a:prstGeom prst="rect">
              <a:avLst/>
            </a:prstGeom>
            <a:noFill/>
            <a:ln>
              <a:noFill/>
            </a:ln>
          </p:spPr>
        </p:pic>
        <p:sp>
          <p:nvSpPr>
            <p:cNvPr id="759" name="Google Shape;759;p63"/>
            <p:cNvSpPr/>
            <p:nvPr/>
          </p:nvSpPr>
          <p:spPr>
            <a:xfrm>
              <a:off x="8298550" y="4080050"/>
              <a:ext cx="831300" cy="106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60" name="Google Shape;760;p63"/>
          <p:cNvCxnSpPr/>
          <p:nvPr/>
        </p:nvCxnSpPr>
        <p:spPr>
          <a:xfrm flipH="1" rot="10800000">
            <a:off x="3178725" y="4068025"/>
            <a:ext cx="5456700" cy="12000"/>
          </a:xfrm>
          <a:prstGeom prst="straightConnector1">
            <a:avLst/>
          </a:prstGeom>
          <a:noFill/>
          <a:ln cap="flat" cmpd="sng" w="19050">
            <a:solidFill>
              <a:srgbClr val="FF0000"/>
            </a:solidFill>
            <a:prstDash val="dash"/>
            <a:round/>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64"/>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什麼是環境？</a:t>
            </a:r>
            <a:endParaRPr b="0" i="0" sz="3000" u="none" cap="none" strike="noStrike">
              <a:solidFill>
                <a:srgbClr val="000000"/>
              </a:solidFill>
              <a:latin typeface="Arial"/>
              <a:ea typeface="Arial"/>
              <a:cs typeface="Arial"/>
              <a:sym typeface="Arial"/>
            </a:endParaRPr>
          </a:p>
        </p:txBody>
      </p:sp>
      <p:sp>
        <p:nvSpPr>
          <p:cNvPr id="766" name="Google Shape;766;p64"/>
          <p:cNvSpPr txBox="1"/>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能讓RL Agent探索的環境的基本要素：</a:t>
            </a:r>
            <a:endParaRPr b="0" i="0" sz="2400" u="none" cap="none" strike="noStrike">
              <a:solidFill>
                <a:srgbClr val="000000"/>
              </a:solidFill>
              <a:latin typeface="Arial"/>
              <a:ea typeface="Arial"/>
              <a:cs typeface="Arial"/>
              <a:sym typeface="Arial"/>
            </a:endParaRPr>
          </a:p>
          <a:p>
            <a:pPr indent="-355600" lvl="1" marL="914400" marR="0" rtl="0" algn="l">
              <a:lnSpc>
                <a:spcPct val="115000"/>
              </a:lnSpc>
              <a:spcBef>
                <a:spcPts val="0"/>
              </a:spcBef>
              <a:spcAft>
                <a:spcPts val="0"/>
              </a:spcAft>
              <a:buClr>
                <a:srgbClr val="000000"/>
              </a:buClr>
              <a:buSzPts val="2000"/>
              <a:buFont typeface="Arial"/>
              <a:buChar char="○"/>
            </a:pPr>
            <a:r>
              <a:rPr b="0" i="0" lang="zh-TW" sz="2000" u="none" cap="none" strike="noStrike">
                <a:solidFill>
                  <a:srgbClr val="000000"/>
                </a:solidFill>
                <a:latin typeface="Arial"/>
                <a:ea typeface="Arial"/>
                <a:cs typeface="Arial"/>
                <a:sym typeface="Arial"/>
              </a:rPr>
              <a:t>給出</a:t>
            </a:r>
            <a:r>
              <a:rPr b="0" i="0" lang="zh-TW" sz="2000" u="none" cap="none" strike="noStrike">
                <a:solidFill>
                  <a:srgbClr val="FF0000"/>
                </a:solidFill>
                <a:latin typeface="Arial"/>
                <a:ea typeface="Arial"/>
                <a:cs typeface="Arial"/>
                <a:sym typeface="Arial"/>
              </a:rPr>
              <a:t>initial state</a:t>
            </a:r>
            <a:r>
              <a:rPr b="0" i="0" lang="zh-TW"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a:p>
            <a:pPr indent="-355600" lvl="1" marL="914400" marR="0" rtl="0" algn="l">
              <a:lnSpc>
                <a:spcPct val="115000"/>
              </a:lnSpc>
              <a:spcBef>
                <a:spcPts val="0"/>
              </a:spcBef>
              <a:spcAft>
                <a:spcPts val="0"/>
              </a:spcAft>
              <a:buClr>
                <a:srgbClr val="000000"/>
              </a:buClr>
              <a:buSzPts val="2000"/>
              <a:buFont typeface="Arial"/>
              <a:buChar char="○"/>
            </a:pPr>
            <a:r>
              <a:rPr b="0" i="0" lang="zh-TW" sz="2000" u="none" cap="none" strike="noStrike">
                <a:solidFill>
                  <a:srgbClr val="000000"/>
                </a:solidFill>
                <a:latin typeface="Arial"/>
                <a:ea typeface="Arial"/>
                <a:cs typeface="Arial"/>
                <a:sym typeface="Arial"/>
              </a:rPr>
              <a:t>輸入一個action後再給出產生的新state、reward及回合是否結束。</a:t>
            </a:r>
            <a:endParaRPr b="0" i="0" sz="2000" u="none" cap="none" strike="noStrike">
              <a:solidFill>
                <a:srgbClr val="000000"/>
              </a:solidFill>
              <a:latin typeface="Arial"/>
              <a:ea typeface="Arial"/>
              <a:cs typeface="Arial"/>
              <a:sym typeface="Arial"/>
            </a:endParaRPr>
          </a:p>
          <a:p>
            <a:pPr indent="-381000" lvl="0" marL="457200" marR="0" rtl="0" algn="l">
              <a:lnSpc>
                <a:spcPct val="115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了解如何描述action, state和reward。</a:t>
            </a:r>
            <a:endParaRPr b="0" i="0" sz="2400" u="none" cap="none" strike="noStrike">
              <a:solidFill>
                <a:srgbClr val="000000"/>
              </a:solidFill>
              <a:latin typeface="Arial"/>
              <a:ea typeface="Arial"/>
              <a:cs typeface="Arial"/>
              <a:sym typeface="Arial"/>
            </a:endParaRPr>
          </a:p>
        </p:txBody>
      </p:sp>
      <p:pic>
        <p:nvPicPr>
          <p:cNvPr id="767" name="Google Shape;767;p64"/>
          <p:cNvPicPr preferRelativeResize="0"/>
          <p:nvPr/>
        </p:nvPicPr>
        <p:blipFill rotWithShape="1">
          <a:blip r:embed="rId3">
            <a:alphaModFix/>
          </a:blip>
          <a:srcRect b="0" l="0" r="0" t="0"/>
          <a:stretch/>
        </p:blipFill>
        <p:spPr>
          <a:xfrm>
            <a:off x="6087327" y="2757526"/>
            <a:ext cx="3026176" cy="2367175"/>
          </a:xfrm>
          <a:prstGeom prst="rect">
            <a:avLst/>
          </a:prstGeom>
          <a:noFill/>
          <a:ln>
            <a:noFill/>
          </a:ln>
        </p:spPr>
      </p:pic>
      <p:sp>
        <p:nvSpPr>
          <p:cNvPr id="768" name="Google Shape;768;p64"/>
          <p:cNvSpPr txBox="1"/>
          <p:nvPr/>
        </p:nvSpPr>
        <p:spPr>
          <a:xfrm>
            <a:off x="5941275" y="2465700"/>
            <a:ext cx="11202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Initial State</a:t>
            </a:r>
            <a:endParaRPr b="0" i="0" sz="1400" u="none" cap="none" strike="noStrike">
              <a:solidFill>
                <a:srgbClr val="000000"/>
              </a:solidFill>
              <a:highlight>
                <a:srgbClr val="E06666"/>
              </a:highlight>
              <a:latin typeface="Arial"/>
              <a:ea typeface="Arial"/>
              <a:cs typeface="Arial"/>
              <a:sym typeface="Arial"/>
            </a:endParaRPr>
          </a:p>
        </p:txBody>
      </p:sp>
      <p:pic>
        <p:nvPicPr>
          <p:cNvPr id="769" name="Google Shape;769;p64"/>
          <p:cNvPicPr preferRelativeResize="0"/>
          <p:nvPr/>
        </p:nvPicPr>
        <p:blipFill rotWithShape="1">
          <a:blip r:embed="rId4">
            <a:alphaModFix/>
          </a:blip>
          <a:srcRect b="0" l="0" r="0" t="0"/>
          <a:stretch/>
        </p:blipFill>
        <p:spPr>
          <a:xfrm>
            <a:off x="3512101" y="3100625"/>
            <a:ext cx="1979999" cy="1672550"/>
          </a:xfrm>
          <a:prstGeom prst="rect">
            <a:avLst/>
          </a:prstGeom>
          <a:noFill/>
          <a:ln>
            <a:noFill/>
          </a:ln>
        </p:spPr>
      </p:pic>
      <p:sp>
        <p:nvSpPr>
          <p:cNvPr id="770" name="Google Shape;770;p64"/>
          <p:cNvSpPr txBox="1"/>
          <p:nvPr/>
        </p:nvSpPr>
        <p:spPr>
          <a:xfrm>
            <a:off x="3758150" y="4581000"/>
            <a:ext cx="2629500" cy="36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Input:</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X_1, X_2</a:t>
            </a:r>
            <a:endParaRPr b="0" i="0" sz="1400" u="none" cap="none" strike="noStrike">
              <a:solidFill>
                <a:srgbClr val="000000"/>
              </a:solidFill>
              <a:latin typeface="Arial"/>
              <a:ea typeface="Arial"/>
              <a:cs typeface="Arial"/>
              <a:sym typeface="Arial"/>
            </a:endParaRPr>
          </a:p>
        </p:txBody>
      </p:sp>
      <p:sp>
        <p:nvSpPr>
          <p:cNvPr id="771" name="Google Shape;771;p64"/>
          <p:cNvSpPr txBox="1"/>
          <p:nvPr/>
        </p:nvSpPr>
        <p:spPr>
          <a:xfrm>
            <a:off x="3758150" y="2599800"/>
            <a:ext cx="2629500" cy="36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Output:</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Q(上), Q(下), Q(左), Q(右)</a:t>
            </a:r>
            <a:endParaRPr b="0" i="0" sz="1400" u="none" cap="none" strike="noStrike">
              <a:solidFill>
                <a:srgbClr val="000000"/>
              </a:solidFill>
              <a:latin typeface="Arial"/>
              <a:ea typeface="Arial"/>
              <a:cs typeface="Arial"/>
              <a:sym typeface="Arial"/>
            </a:endParaRPr>
          </a:p>
        </p:txBody>
      </p:sp>
      <p:pic>
        <p:nvPicPr>
          <p:cNvPr id="772" name="Google Shape;772;p64"/>
          <p:cNvPicPr preferRelativeResize="0"/>
          <p:nvPr/>
        </p:nvPicPr>
        <p:blipFill rotWithShape="1">
          <a:blip r:embed="rId5">
            <a:alphaModFix/>
          </a:blip>
          <a:srcRect b="0" l="0" r="0" t="0"/>
          <a:stretch/>
        </p:blipFill>
        <p:spPr>
          <a:xfrm flipH="1" rot="5400000">
            <a:off x="5292551" y="3725478"/>
            <a:ext cx="965277" cy="690325"/>
          </a:xfrm>
          <a:prstGeom prst="rect">
            <a:avLst/>
          </a:prstGeom>
          <a:noFill/>
          <a:ln>
            <a:noFill/>
          </a:ln>
        </p:spPr>
      </p:pic>
      <p:sp>
        <p:nvSpPr>
          <p:cNvPr id="773" name="Google Shape;773;p64"/>
          <p:cNvSpPr txBox="1"/>
          <p:nvPr/>
        </p:nvSpPr>
        <p:spPr>
          <a:xfrm>
            <a:off x="-3650" y="2738550"/>
            <a:ext cx="3673800" cy="138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highlight>
                  <a:srgbClr val="FF0000"/>
                </a:highlight>
                <a:latin typeface="Arial"/>
                <a:ea typeface="Arial"/>
                <a:cs typeface="Arial"/>
                <a:sym typeface="Arial"/>
              </a:rPr>
              <a:t>Initial State: X1, X2</a:t>
            </a:r>
            <a:endParaRPr b="0" i="0" sz="1800" u="none" cap="none" strike="noStrike">
              <a:solidFill>
                <a:srgbClr val="000000"/>
              </a:solidFill>
              <a:highlight>
                <a:srgbClr val="FF00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highlight>
                  <a:srgbClr val="FF0000"/>
                </a:highlight>
                <a:latin typeface="Arial"/>
                <a:ea typeface="Arial"/>
                <a:cs typeface="Arial"/>
                <a:sym typeface="Arial"/>
              </a:rPr>
              <a:t>Action: 上、下、左、右</a:t>
            </a:r>
            <a:endParaRPr b="0" i="0" sz="1800" u="none" cap="none" strike="noStrike">
              <a:solidFill>
                <a:srgbClr val="000000"/>
              </a:solidFill>
              <a:highlight>
                <a:srgbClr val="FF00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highlight>
                  <a:srgbClr val="FF0000"/>
                </a:highlight>
                <a:latin typeface="Arial"/>
                <a:ea typeface="Arial"/>
                <a:cs typeface="Arial"/>
                <a:sym typeface="Arial"/>
              </a:rPr>
              <a:t>State: X1, X2</a:t>
            </a:r>
            <a:endParaRPr b="0" i="0" sz="1800" u="none" cap="none" strike="noStrike">
              <a:solidFill>
                <a:srgbClr val="000000"/>
              </a:solidFill>
              <a:highlight>
                <a:srgbClr val="FF00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highlight>
                  <a:srgbClr val="FF0000"/>
                </a:highlight>
                <a:latin typeface="Arial"/>
                <a:ea typeface="Arial"/>
                <a:cs typeface="Arial"/>
                <a:sym typeface="Arial"/>
              </a:rPr>
              <a:t>Rewrd: +1/ -1</a:t>
            </a:r>
            <a:endParaRPr b="0" i="0" sz="1800" u="none" cap="none" strike="noStrike">
              <a:solidFill>
                <a:srgbClr val="000000"/>
              </a:solidFill>
              <a:highlight>
                <a:srgbClr val="FF00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highlight>
                  <a:srgbClr val="FF0000"/>
                </a:highlight>
                <a:latin typeface="Arial"/>
                <a:ea typeface="Arial"/>
                <a:cs typeface="Arial"/>
                <a:sym typeface="Arial"/>
              </a:rPr>
              <a:t>Done: True/ False</a:t>
            </a:r>
            <a:endParaRPr b="0" i="0" sz="1800" u="none" cap="none" strike="noStrike">
              <a:solidFill>
                <a:srgbClr val="000000"/>
              </a:solidFill>
              <a:highlight>
                <a:srgbClr val="FF0000"/>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9"/>
          <p:cNvSpPr txBox="1"/>
          <p:nvPr>
            <p:ph idx="1" type="body"/>
          </p:nvPr>
        </p:nvSpPr>
        <p:spPr>
          <a:xfrm>
            <a:off x="6411900" y="3165525"/>
            <a:ext cx="1779600" cy="1443600"/>
          </a:xfrm>
          <a:prstGeom prst="rect">
            <a:avLst/>
          </a:prstGeom>
          <a:noFill/>
          <a:ln>
            <a:noFill/>
          </a:ln>
        </p:spPr>
        <p:txBody>
          <a:bodyPr anchorCtr="0" anchor="ctr" bIns="26775" lIns="26775" spcFirstLastPara="1" rIns="26775" wrap="square" tIns="26775">
            <a:noAutofit/>
          </a:bodyPr>
          <a:lstStyle/>
          <a:p>
            <a:pPr indent="0" lvl="0" marL="0" marR="0" rtl="0" algn="r">
              <a:lnSpc>
                <a:spcPct val="100000"/>
              </a:lnSpc>
              <a:spcBef>
                <a:spcPts val="0"/>
              </a:spcBef>
              <a:spcAft>
                <a:spcPts val="0"/>
              </a:spcAft>
              <a:buClr>
                <a:srgbClr val="000000"/>
              </a:buClr>
              <a:buSzPts val="2400"/>
              <a:buFont typeface="Helvetica Neue"/>
              <a:buNone/>
            </a:pPr>
            <a:r>
              <a:rPr lang="zh-TW" sz="1400" u="sng">
                <a:solidFill>
                  <a:schemeClr val="hlink"/>
                </a:solidFill>
                <a:hlinkClick r:id="rId3"/>
              </a:rPr>
              <a:t>程式碼</a:t>
            </a:r>
            <a:endParaRPr sz="1400"/>
          </a:p>
          <a:p>
            <a:pPr indent="0" lvl="0" marL="0" marR="0" rtl="0" algn="r">
              <a:lnSpc>
                <a:spcPct val="100000"/>
              </a:lnSpc>
              <a:spcBef>
                <a:spcPts val="0"/>
              </a:spcBef>
              <a:spcAft>
                <a:spcPts val="0"/>
              </a:spcAft>
              <a:buClr>
                <a:srgbClr val="000000"/>
              </a:buClr>
              <a:buSzPts val="2400"/>
              <a:buFont typeface="Helvetica Neue"/>
              <a:buNone/>
            </a:pPr>
            <a:r>
              <a:rPr lang="zh-TW" sz="1400" u="sng">
                <a:solidFill>
                  <a:schemeClr val="hlink"/>
                </a:solidFill>
                <a:hlinkClick r:id="rId4"/>
              </a:rPr>
              <a:t>實作課程環境建置</a:t>
            </a:r>
            <a:endParaRPr sz="1400"/>
          </a:p>
          <a:p>
            <a:pPr indent="0" lvl="0" marL="0" marR="0" rtl="0" algn="r">
              <a:lnSpc>
                <a:spcPct val="100000"/>
              </a:lnSpc>
              <a:spcBef>
                <a:spcPts val="0"/>
              </a:spcBef>
              <a:spcAft>
                <a:spcPts val="0"/>
              </a:spcAft>
              <a:buClr>
                <a:srgbClr val="000000"/>
              </a:buClr>
              <a:buSzPts val="2400"/>
              <a:buFont typeface="Helvetica Neue"/>
              <a:buNone/>
            </a:pPr>
            <a:r>
              <a:rPr lang="zh-TW" sz="1400" u="sng">
                <a:solidFill>
                  <a:schemeClr val="hlink"/>
                </a:solidFill>
                <a:hlinkClick r:id="rId5"/>
              </a:rPr>
              <a:t>講師投影片</a:t>
            </a:r>
            <a:endParaRPr sz="1400"/>
          </a:p>
          <a:p>
            <a:pPr indent="0" lvl="0" marL="0" marR="0" rtl="0" algn="r">
              <a:lnSpc>
                <a:spcPct val="100000"/>
              </a:lnSpc>
              <a:spcBef>
                <a:spcPts val="0"/>
              </a:spcBef>
              <a:spcAft>
                <a:spcPts val="0"/>
              </a:spcAft>
              <a:buClr>
                <a:srgbClr val="000000"/>
              </a:buClr>
              <a:buSzPts val="2400"/>
              <a:buFont typeface="Helvetica Neue"/>
              <a:buNone/>
            </a:pPr>
            <a:r>
              <a:rPr lang="zh-TW" sz="1400" u="sng">
                <a:solidFill>
                  <a:schemeClr val="hlink"/>
                </a:solidFill>
                <a:hlinkClick r:id="rId6"/>
              </a:rPr>
              <a:t>影片播放列表</a:t>
            </a:r>
            <a:endParaRPr sz="1400"/>
          </a:p>
          <a:p>
            <a:pPr indent="0" lvl="0" marL="0" marR="0" rtl="0" algn="r">
              <a:lnSpc>
                <a:spcPct val="100000"/>
              </a:lnSpc>
              <a:spcBef>
                <a:spcPts val="0"/>
              </a:spcBef>
              <a:spcAft>
                <a:spcPts val="0"/>
              </a:spcAft>
              <a:buClr>
                <a:srgbClr val="000000"/>
              </a:buClr>
              <a:buSzPts val="2400"/>
              <a:buFont typeface="Helvetica Neue"/>
              <a:buNone/>
            </a:pPr>
            <a:r>
              <a:rPr lang="zh-TW" sz="1400" u="sng">
                <a:solidFill>
                  <a:schemeClr val="hlink"/>
                </a:solidFill>
                <a:hlinkClick r:id="rId7"/>
              </a:rPr>
              <a:t>課程投影片pdf</a:t>
            </a:r>
            <a:endParaRPr sz="1400"/>
          </a:p>
        </p:txBody>
      </p:sp>
      <p:sp>
        <p:nvSpPr>
          <p:cNvPr id="155" name="Google Shape;155;p29"/>
          <p:cNvSpPr txBox="1"/>
          <p:nvPr>
            <p:ph type="title"/>
          </p:nvPr>
        </p:nvSpPr>
        <p:spPr>
          <a:xfrm>
            <a:off x="471488" y="214313"/>
            <a:ext cx="5853300" cy="5667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2600" u="none" cap="none" strike="noStrike">
                <a:solidFill>
                  <a:srgbClr val="1A1A1A"/>
                </a:solidFill>
                <a:latin typeface="Arial"/>
                <a:ea typeface="Arial"/>
                <a:cs typeface="Arial"/>
                <a:sym typeface="Arial"/>
              </a:rPr>
              <a:t>各時段預計完成內容</a:t>
            </a:r>
            <a:endParaRPr b="0" i="0" sz="2600" u="none" cap="none" strike="noStrike">
              <a:solidFill>
                <a:srgbClr val="1A1A1A"/>
              </a:solidFill>
              <a:latin typeface="Arial"/>
              <a:ea typeface="Arial"/>
              <a:cs typeface="Arial"/>
              <a:sym typeface="Arial"/>
            </a:endParaRPr>
          </a:p>
        </p:txBody>
      </p:sp>
      <p:graphicFrame>
        <p:nvGraphicFramePr>
          <p:cNvPr id="156" name="Google Shape;156;p29"/>
          <p:cNvGraphicFramePr/>
          <p:nvPr/>
        </p:nvGraphicFramePr>
        <p:xfrm>
          <a:off x="952500" y="986324"/>
          <a:ext cx="3000000" cy="3000000"/>
        </p:xfrm>
        <a:graphic>
          <a:graphicData uri="http://schemas.openxmlformats.org/drawingml/2006/table">
            <a:tbl>
              <a:tblPr>
                <a:noFill/>
                <a:tableStyleId>{2D6BD53F-DF48-4892-8D29-3CAF124EB510}</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zh-TW" sz="1400" u="none" cap="none" strike="noStrike"/>
                        <a:t>9:30 - 10:30</a:t>
                      </a:r>
                      <a:endParaRPr b="1" sz="14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zh-TW" sz="2400" u="none" cap="none" strike="noStrike"/>
                        <a:t>Introduction</a:t>
                      </a:r>
                      <a:endParaRPr b="1" sz="2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zh-TW" sz="1400" u="none" cap="none" strike="noStrike"/>
                        <a:t>10:50 - 12:30</a:t>
                      </a:r>
                      <a:endParaRPr b="1" sz="14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zh-TW" sz="2400" u="none" cap="none" strike="noStrike"/>
                        <a:t>MDP</a:t>
                      </a:r>
                      <a:endParaRPr b="1" sz="2400" u="sng" cap="none" strike="noStrike">
                        <a:solidFill>
                          <a:srgbClr val="0097A7"/>
                        </a:solidFill>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zh-TW" sz="1400" u="none" cap="none" strike="noStrike"/>
                        <a:t>14:00 - 15:00</a:t>
                      </a:r>
                      <a:endParaRPr b="1" sz="14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lang="zh-TW" sz="2400" u="none" cap="none" strike="noStrike"/>
                        <a:t>MDP + Q-Learning</a:t>
                      </a:r>
                      <a:endParaRPr b="1" sz="2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zh-TW" sz="1400" u="none" cap="none" strike="noStrike"/>
                        <a:t>15:20 - 17:00</a:t>
                      </a:r>
                      <a:endParaRPr b="1" sz="14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lang="zh-TW" sz="2400" u="none" cap="none" strike="noStrike"/>
                        <a:t>Q-Learning 實作</a:t>
                      </a:r>
                      <a:endParaRPr b="1" sz="2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7" name="Google Shape;157;p29"/>
          <p:cNvSpPr txBox="1"/>
          <p:nvPr/>
        </p:nvSpPr>
        <p:spPr>
          <a:xfrm>
            <a:off x="1162425" y="3680700"/>
            <a:ext cx="4927500" cy="12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solidFill>
                  <a:srgbClr val="FF0000"/>
                </a:solidFill>
              </a:rPr>
              <a:t>RL</a:t>
            </a:r>
            <a:r>
              <a:rPr b="1" lang="zh-TW">
                <a:solidFill>
                  <a:srgbClr val="FF0000"/>
                </a:solidFill>
              </a:rPr>
              <a:t>程式需在本機端執行，因為HUB不能創建展示視窗</a:t>
            </a:r>
            <a:endParaRPr b="1">
              <a:solidFill>
                <a:srgbClr val="FF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65"/>
          <p:cNvSpPr txBox="1"/>
          <p:nvPr/>
        </p:nvSpPr>
        <p:spPr>
          <a:xfrm>
            <a:off x="311700" y="178350"/>
            <a:ext cx="88323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Q-Learning 實作- 儲存和回復model參數(Option)</a:t>
            </a:r>
            <a:endParaRPr b="0" i="0" sz="3000" u="none" cap="none" strike="noStrike">
              <a:solidFill>
                <a:srgbClr val="000000"/>
              </a:solidFill>
              <a:latin typeface="Arial"/>
              <a:ea typeface="Arial"/>
              <a:cs typeface="Arial"/>
              <a:sym typeface="Arial"/>
            </a:endParaRPr>
          </a:p>
        </p:txBody>
      </p:sp>
      <p:sp>
        <p:nvSpPr>
          <p:cNvPr id="779" name="Google Shape;779;p65"/>
          <p:cNvSpPr txBox="1"/>
          <p:nvPr/>
        </p:nvSpPr>
        <p:spPr>
          <a:xfrm>
            <a:off x="2614800" y="891375"/>
            <a:ext cx="6986400" cy="42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QLearning:</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highlight>
                <a:srgbClr val="CCCCCC"/>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CCCCCC"/>
                </a:highlight>
                <a:latin typeface="Arial"/>
                <a:ea typeface="Arial"/>
                <a:cs typeface="Arial"/>
                <a:sym typeface="Arial"/>
              </a:rPr>
              <a:t>self.sess = tf.Session() </a:t>
            </a:r>
            <a:r>
              <a:rPr b="0" i="0" lang="zh-TW" sz="1400" u="none" cap="none" strike="noStrike">
                <a:solidFill>
                  <a:srgbClr val="000000"/>
                </a:solidFill>
                <a:latin typeface="Arial"/>
                <a:ea typeface="Arial"/>
                <a:cs typeface="Arial"/>
                <a:sym typeface="Arial"/>
              </a:rPr>
              <a:t>#宣告session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model_save(self, model_name):</a:t>
            </a:r>
            <a:endParaRPr b="0" i="0" sz="1400" u="none" cap="none" strike="noStrike">
              <a:solidFill>
                <a:srgbClr val="000000"/>
              </a:solidFill>
              <a:highlight>
                <a:srgbClr val="6D9EEB"/>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saver = tf.train.Saver()</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saver.save(self.sess, "saved_models/{}.ckpt".format(model_name))</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model_restore(self, model_name):</a:t>
            </a:r>
            <a:endParaRPr b="0" i="0" sz="1400" u="none" cap="none" strike="noStrike">
              <a:solidFill>
                <a:srgbClr val="000000"/>
              </a:solidFill>
              <a:highlight>
                <a:srgbClr val="6D9EEB"/>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saver = tf.train.Saver()</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saver.restore(self.sess, "saved_models/{}.ckpt".format(model_name))</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p:txBody>
      </p:sp>
      <p:grpSp>
        <p:nvGrpSpPr>
          <p:cNvPr id="780" name="Google Shape;780;p65"/>
          <p:cNvGrpSpPr/>
          <p:nvPr/>
        </p:nvGrpSpPr>
        <p:grpSpPr>
          <a:xfrm>
            <a:off x="5701800" y="1476825"/>
            <a:ext cx="1529950" cy="301200"/>
            <a:chOff x="5854200" y="2696025"/>
            <a:chExt cx="1529950" cy="301200"/>
          </a:xfrm>
        </p:grpSpPr>
        <p:cxnSp>
          <p:nvCxnSpPr>
            <p:cNvPr id="781" name="Google Shape;781;p65"/>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782" name="Google Shape;782;p65"/>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grpSp>
      <p:grpSp>
        <p:nvGrpSpPr>
          <p:cNvPr id="783" name="Google Shape;783;p65"/>
          <p:cNvGrpSpPr/>
          <p:nvPr/>
        </p:nvGrpSpPr>
        <p:grpSpPr>
          <a:xfrm>
            <a:off x="5930400" y="2238825"/>
            <a:ext cx="1529950" cy="301200"/>
            <a:chOff x="5854200" y="2696025"/>
            <a:chExt cx="1529950" cy="301200"/>
          </a:xfrm>
        </p:grpSpPr>
        <p:cxnSp>
          <p:nvCxnSpPr>
            <p:cNvPr id="784" name="Google Shape;784;p65"/>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785" name="Google Shape;785;p65"/>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grpSp>
      <p:pic>
        <p:nvPicPr>
          <p:cNvPr id="786" name="Google Shape;786;p65"/>
          <p:cNvPicPr preferRelativeResize="0"/>
          <p:nvPr/>
        </p:nvPicPr>
        <p:blipFill rotWithShape="1">
          <a:blip r:embed="rId3">
            <a:alphaModFix/>
          </a:blip>
          <a:srcRect b="0" l="0" r="0" t="0"/>
          <a:stretch/>
        </p:blipFill>
        <p:spPr>
          <a:xfrm flipH="1">
            <a:off x="845104" y="983493"/>
            <a:ext cx="523184" cy="837128"/>
          </a:xfrm>
          <a:prstGeom prst="rect">
            <a:avLst/>
          </a:prstGeom>
          <a:noFill/>
          <a:ln>
            <a:noFill/>
          </a:ln>
        </p:spPr>
      </p:pic>
      <p:pic>
        <p:nvPicPr>
          <p:cNvPr id="787" name="Google Shape;787;p65"/>
          <p:cNvPicPr preferRelativeResize="0"/>
          <p:nvPr/>
        </p:nvPicPr>
        <p:blipFill rotWithShape="1">
          <a:blip r:embed="rId4">
            <a:alphaModFix/>
          </a:blip>
          <a:srcRect b="0" l="0" r="0" t="0"/>
          <a:stretch/>
        </p:blipFill>
        <p:spPr>
          <a:xfrm>
            <a:off x="-6416" y="2329140"/>
            <a:ext cx="1711902" cy="1446084"/>
          </a:xfrm>
          <a:prstGeom prst="rect">
            <a:avLst/>
          </a:prstGeom>
          <a:noFill/>
          <a:ln>
            <a:noFill/>
          </a:ln>
        </p:spPr>
      </p:pic>
      <p:sp>
        <p:nvSpPr>
          <p:cNvPr id="788" name="Google Shape;788;p65"/>
          <p:cNvSpPr txBox="1"/>
          <p:nvPr/>
        </p:nvSpPr>
        <p:spPr>
          <a:xfrm>
            <a:off x="-51850" y="3742800"/>
            <a:ext cx="2629500" cy="36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Input:</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State_1, State_2, ...State_n</a:t>
            </a:r>
            <a:endParaRPr b="0" i="0" sz="1400" u="none" cap="none" strike="noStrike">
              <a:solidFill>
                <a:srgbClr val="000000"/>
              </a:solidFill>
              <a:latin typeface="Arial"/>
              <a:ea typeface="Arial"/>
              <a:cs typeface="Arial"/>
              <a:sym typeface="Arial"/>
            </a:endParaRPr>
          </a:p>
        </p:txBody>
      </p:sp>
      <p:sp>
        <p:nvSpPr>
          <p:cNvPr id="789" name="Google Shape;789;p65"/>
          <p:cNvSpPr txBox="1"/>
          <p:nvPr/>
        </p:nvSpPr>
        <p:spPr>
          <a:xfrm>
            <a:off x="-51850" y="1685400"/>
            <a:ext cx="2629500" cy="36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Output:</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Q(a_1), Q(a_2), ...Q(a_n)</a:t>
            </a:r>
            <a:endParaRPr b="0" i="0" sz="1400" u="none" cap="none" strike="noStrike">
              <a:solidFill>
                <a:srgbClr val="000000"/>
              </a:solidFill>
              <a:latin typeface="Arial"/>
              <a:ea typeface="Arial"/>
              <a:cs typeface="Arial"/>
              <a:sym typeface="Arial"/>
            </a:endParaRPr>
          </a:p>
        </p:txBody>
      </p:sp>
      <p:sp>
        <p:nvSpPr>
          <p:cNvPr id="790" name="Google Shape;790;p65"/>
          <p:cNvSpPr/>
          <p:nvPr/>
        </p:nvSpPr>
        <p:spPr>
          <a:xfrm>
            <a:off x="18851" y="2324450"/>
            <a:ext cx="1697700" cy="14478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5"/>
          <p:cNvSpPr txBox="1"/>
          <p:nvPr/>
        </p:nvSpPr>
        <p:spPr>
          <a:xfrm>
            <a:off x="-91450" y="2268575"/>
            <a:ext cx="6342900" cy="74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66"/>
          <p:cNvSpPr txBox="1"/>
          <p:nvPr>
            <p:ph type="title"/>
          </p:nvPr>
        </p:nvSpPr>
        <p:spPr>
          <a:xfrm>
            <a:off x="1063853" y="2938200"/>
            <a:ext cx="6855600" cy="17412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chemeClr val="dk1"/>
              </a:buClr>
              <a:buSzPts val="4000"/>
              <a:buFont typeface="Arial"/>
              <a:buNone/>
            </a:pPr>
            <a:r>
              <a:rPr lang="zh-TW" sz="4000">
                <a:solidFill>
                  <a:schemeClr val="dk1"/>
                </a:solidFill>
              </a:rPr>
              <a:t>將Q-Learning放到環境中</a:t>
            </a:r>
            <a:endParaRPr sz="3200">
              <a:solidFill>
                <a:schemeClr val="dk1"/>
              </a:solidFill>
            </a:endParaRPr>
          </a:p>
        </p:txBody>
      </p:sp>
      <p:pic>
        <p:nvPicPr>
          <p:cNvPr id="797" name="Google Shape;797;p66"/>
          <p:cNvPicPr preferRelativeResize="0"/>
          <p:nvPr/>
        </p:nvPicPr>
        <p:blipFill rotWithShape="1">
          <a:blip r:embed="rId3">
            <a:alphaModFix/>
          </a:blip>
          <a:srcRect b="0" l="0" r="0" t="0"/>
          <a:stretch/>
        </p:blipFill>
        <p:spPr>
          <a:xfrm>
            <a:off x="2647027" y="314276"/>
            <a:ext cx="3026176" cy="2367175"/>
          </a:xfrm>
          <a:prstGeom prst="rect">
            <a:avLst/>
          </a:prstGeom>
          <a:noFill/>
          <a:ln>
            <a:noFill/>
          </a:ln>
        </p:spPr>
      </p:pic>
      <p:pic>
        <p:nvPicPr>
          <p:cNvPr id="798" name="Google Shape;798;p66"/>
          <p:cNvPicPr preferRelativeResize="0"/>
          <p:nvPr/>
        </p:nvPicPr>
        <p:blipFill rotWithShape="1">
          <a:blip r:embed="rId4">
            <a:alphaModFix/>
          </a:blip>
          <a:srcRect b="0" l="0" r="0" t="0"/>
          <a:stretch/>
        </p:blipFill>
        <p:spPr>
          <a:xfrm>
            <a:off x="1595803" y="614795"/>
            <a:ext cx="1115697" cy="942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p67" title="S1 4 將QLearning放到環境中學習 p29">
            <a:hlinkClick r:id="rId3"/>
          </p:cNvPr>
          <p:cNvPicPr preferRelativeResize="0"/>
          <p:nvPr/>
        </p:nvPicPr>
        <p:blipFill rotWithShape="1">
          <a:blip r:embed="rId4">
            <a:alphaModFix/>
          </a:blip>
          <a:srcRect b="0" l="0" r="0" t="0"/>
          <a:stretch/>
        </p:blipFill>
        <p:spPr>
          <a:xfrm>
            <a:off x="2286000" y="1029725"/>
            <a:ext cx="4572000" cy="3429000"/>
          </a:xfrm>
          <a:prstGeom prst="rect">
            <a:avLst/>
          </a:prstGeom>
          <a:noFill/>
          <a:ln>
            <a:noFill/>
          </a:ln>
        </p:spPr>
      </p:pic>
      <p:sp>
        <p:nvSpPr>
          <p:cNvPr id="804" name="Google Shape;804;p67"/>
          <p:cNvSpPr txBox="1"/>
          <p:nvPr/>
        </p:nvSpPr>
        <p:spPr>
          <a:xfrm>
            <a:off x="450325" y="239225"/>
            <a:ext cx="4053000" cy="4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67"/>
          <p:cNvSpPr txBox="1"/>
          <p:nvPr/>
        </p:nvSpPr>
        <p:spPr>
          <a:xfrm>
            <a:off x="450325" y="91475"/>
            <a:ext cx="3398400" cy="66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chemeClr val="dk1"/>
                </a:solidFill>
                <a:latin typeface="Arial"/>
                <a:ea typeface="Arial"/>
                <a:cs typeface="Arial"/>
                <a:sym typeface="Arial"/>
              </a:rPr>
              <a:t>什麼是環境？</a:t>
            </a:r>
            <a:endParaRPr b="0" i="0" sz="3000" u="none" cap="none" strike="noStrike">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68"/>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Q-Learnging 與 環境</a:t>
            </a:r>
            <a:endParaRPr b="0" i="0" sz="3000" u="none" cap="none" strike="noStrike">
              <a:solidFill>
                <a:srgbClr val="000000"/>
              </a:solidFill>
              <a:latin typeface="Arial"/>
              <a:ea typeface="Arial"/>
              <a:cs typeface="Arial"/>
              <a:sym typeface="Arial"/>
            </a:endParaRPr>
          </a:p>
        </p:txBody>
      </p:sp>
      <p:graphicFrame>
        <p:nvGraphicFramePr>
          <p:cNvPr id="811" name="Google Shape;811;p68"/>
          <p:cNvGraphicFramePr/>
          <p:nvPr/>
        </p:nvGraphicFramePr>
        <p:xfrm>
          <a:off x="3665775" y="1314450"/>
          <a:ext cx="3000000" cy="3000000"/>
        </p:xfrm>
        <a:graphic>
          <a:graphicData uri="http://schemas.openxmlformats.org/drawingml/2006/table">
            <a:tbl>
              <a:tblPr>
                <a:noFill/>
                <a:tableStyleId>{2D6BD53F-DF48-4892-8D29-3CAF124EB510}</a:tableStyleId>
              </a:tblPr>
              <a:tblGrid>
                <a:gridCol w="711850"/>
                <a:gridCol w="711850"/>
                <a:gridCol w="711850"/>
                <a:gridCol w="711850"/>
                <a:gridCol w="711850"/>
                <a:gridCol w="711850"/>
                <a:gridCol w="711850"/>
              </a:tblGrid>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pic>
        <p:nvPicPr>
          <p:cNvPr id="812" name="Google Shape;812;p68"/>
          <p:cNvPicPr preferRelativeResize="0"/>
          <p:nvPr/>
        </p:nvPicPr>
        <p:blipFill rotWithShape="1">
          <a:blip r:embed="rId3">
            <a:alphaModFix/>
          </a:blip>
          <a:srcRect b="0" l="0" r="0" t="0"/>
          <a:stretch/>
        </p:blipFill>
        <p:spPr>
          <a:xfrm>
            <a:off x="6513175" y="2928575"/>
            <a:ext cx="711850" cy="524624"/>
          </a:xfrm>
          <a:prstGeom prst="rect">
            <a:avLst/>
          </a:prstGeom>
          <a:noFill/>
          <a:ln>
            <a:noFill/>
          </a:ln>
        </p:spPr>
      </p:pic>
      <p:pic>
        <p:nvPicPr>
          <p:cNvPr id="813" name="Google Shape;813;p68"/>
          <p:cNvPicPr preferRelativeResize="0"/>
          <p:nvPr/>
        </p:nvPicPr>
        <p:blipFill rotWithShape="1">
          <a:blip r:embed="rId4">
            <a:alphaModFix/>
          </a:blip>
          <a:srcRect b="0" l="0" r="0" t="0"/>
          <a:stretch/>
        </p:blipFill>
        <p:spPr>
          <a:xfrm>
            <a:off x="5089475" y="2386700"/>
            <a:ext cx="711850" cy="524624"/>
          </a:xfrm>
          <a:prstGeom prst="rect">
            <a:avLst/>
          </a:prstGeom>
          <a:noFill/>
          <a:ln>
            <a:noFill/>
          </a:ln>
        </p:spPr>
      </p:pic>
      <p:pic>
        <p:nvPicPr>
          <p:cNvPr id="814" name="Google Shape;814;p68"/>
          <p:cNvPicPr preferRelativeResize="0"/>
          <p:nvPr/>
        </p:nvPicPr>
        <p:blipFill rotWithShape="1">
          <a:blip r:embed="rId5">
            <a:alphaModFix/>
          </a:blip>
          <a:srcRect b="0" l="0" r="0" t="0"/>
          <a:stretch/>
        </p:blipFill>
        <p:spPr>
          <a:xfrm flipH="1">
            <a:off x="3767254" y="899168"/>
            <a:ext cx="523184" cy="837128"/>
          </a:xfrm>
          <a:prstGeom prst="rect">
            <a:avLst/>
          </a:prstGeom>
          <a:noFill/>
          <a:ln>
            <a:noFill/>
          </a:ln>
        </p:spPr>
      </p:pic>
      <p:pic>
        <p:nvPicPr>
          <p:cNvPr id="815" name="Google Shape;815;p68"/>
          <p:cNvPicPr preferRelativeResize="0"/>
          <p:nvPr/>
        </p:nvPicPr>
        <p:blipFill rotWithShape="1">
          <a:blip r:embed="rId6">
            <a:alphaModFix/>
          </a:blip>
          <a:srcRect b="0" l="0" r="0" t="0"/>
          <a:stretch/>
        </p:blipFill>
        <p:spPr>
          <a:xfrm>
            <a:off x="7936875" y="4531200"/>
            <a:ext cx="711850" cy="524624"/>
          </a:xfrm>
          <a:prstGeom prst="rect">
            <a:avLst/>
          </a:prstGeom>
          <a:noFill/>
          <a:ln>
            <a:noFill/>
          </a:ln>
        </p:spPr>
      </p:pic>
      <p:sp>
        <p:nvSpPr>
          <p:cNvPr id="816" name="Google Shape;816;p68"/>
          <p:cNvSpPr txBox="1"/>
          <p:nvPr/>
        </p:nvSpPr>
        <p:spPr>
          <a:xfrm>
            <a:off x="5658100" y="2063425"/>
            <a:ext cx="5232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FF0000"/>
                </a:solidFill>
                <a:latin typeface="Arial"/>
                <a:ea typeface="Arial"/>
                <a:cs typeface="Arial"/>
                <a:sym typeface="Arial"/>
              </a:rPr>
              <a:t>-1</a:t>
            </a:r>
            <a:endParaRPr b="0" i="0" sz="3000" u="none" cap="none" strike="noStrike">
              <a:solidFill>
                <a:srgbClr val="FF0000"/>
              </a:solidFill>
              <a:latin typeface="Arial"/>
              <a:ea typeface="Arial"/>
              <a:cs typeface="Arial"/>
              <a:sym typeface="Arial"/>
            </a:endParaRPr>
          </a:p>
        </p:txBody>
      </p:sp>
      <p:sp>
        <p:nvSpPr>
          <p:cNvPr id="817" name="Google Shape;817;p68"/>
          <p:cNvSpPr txBox="1"/>
          <p:nvPr/>
        </p:nvSpPr>
        <p:spPr>
          <a:xfrm>
            <a:off x="7176725" y="2709525"/>
            <a:ext cx="5232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FF0000"/>
                </a:solidFill>
                <a:latin typeface="Arial"/>
                <a:ea typeface="Arial"/>
                <a:cs typeface="Arial"/>
                <a:sym typeface="Arial"/>
              </a:rPr>
              <a:t>-1</a:t>
            </a:r>
            <a:endParaRPr b="0" i="0" sz="3000" u="none" cap="none" strike="noStrike">
              <a:solidFill>
                <a:srgbClr val="FF0000"/>
              </a:solidFill>
              <a:latin typeface="Arial"/>
              <a:ea typeface="Arial"/>
              <a:cs typeface="Arial"/>
              <a:sym typeface="Arial"/>
            </a:endParaRPr>
          </a:p>
        </p:txBody>
      </p:sp>
      <p:sp>
        <p:nvSpPr>
          <p:cNvPr id="818" name="Google Shape;818;p68"/>
          <p:cNvSpPr txBox="1"/>
          <p:nvPr/>
        </p:nvSpPr>
        <p:spPr>
          <a:xfrm>
            <a:off x="8385300" y="4179075"/>
            <a:ext cx="7839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FF"/>
                </a:solidFill>
                <a:latin typeface="Arial"/>
                <a:ea typeface="Arial"/>
                <a:cs typeface="Arial"/>
                <a:sym typeface="Arial"/>
              </a:rPr>
              <a:t>+1</a:t>
            </a:r>
            <a:endParaRPr b="0" i="0" sz="3000" u="none" cap="none" strike="noStrike">
              <a:solidFill>
                <a:srgbClr val="0000FF"/>
              </a:solidFill>
              <a:latin typeface="Arial"/>
              <a:ea typeface="Arial"/>
              <a:cs typeface="Arial"/>
              <a:sym typeface="Arial"/>
            </a:endParaRPr>
          </a:p>
        </p:txBody>
      </p:sp>
      <p:grpSp>
        <p:nvGrpSpPr>
          <p:cNvPr id="819" name="Google Shape;819;p68"/>
          <p:cNvGrpSpPr/>
          <p:nvPr/>
        </p:nvGrpSpPr>
        <p:grpSpPr>
          <a:xfrm>
            <a:off x="4442838" y="1546200"/>
            <a:ext cx="3828262" cy="3065112"/>
            <a:chOff x="4442838" y="1546200"/>
            <a:chExt cx="3828262" cy="3065112"/>
          </a:xfrm>
        </p:grpSpPr>
        <p:cxnSp>
          <p:nvCxnSpPr>
            <p:cNvPr id="820" name="Google Shape;820;p68"/>
            <p:cNvCxnSpPr/>
            <p:nvPr/>
          </p:nvCxnSpPr>
          <p:spPr>
            <a:xfrm>
              <a:off x="4442838" y="1546332"/>
              <a:ext cx="2489100" cy="1500"/>
            </a:xfrm>
            <a:prstGeom prst="straightConnector1">
              <a:avLst/>
            </a:prstGeom>
            <a:noFill/>
            <a:ln cap="flat" cmpd="sng" w="28575">
              <a:solidFill>
                <a:srgbClr val="FF0000"/>
              </a:solidFill>
              <a:prstDash val="dash"/>
              <a:round/>
              <a:headEnd len="sm" w="sm" type="none"/>
              <a:tailEnd len="sm" w="sm" type="none"/>
            </a:ln>
          </p:spPr>
        </p:cxnSp>
        <p:cxnSp>
          <p:nvCxnSpPr>
            <p:cNvPr id="821" name="Google Shape;821;p68"/>
            <p:cNvCxnSpPr/>
            <p:nvPr/>
          </p:nvCxnSpPr>
          <p:spPr>
            <a:xfrm rot="10800000">
              <a:off x="6931900" y="1546200"/>
              <a:ext cx="30600" cy="2712300"/>
            </a:xfrm>
            <a:prstGeom prst="straightConnector1">
              <a:avLst/>
            </a:prstGeom>
            <a:noFill/>
            <a:ln cap="flat" cmpd="sng" w="28575">
              <a:solidFill>
                <a:srgbClr val="FF0000"/>
              </a:solidFill>
              <a:prstDash val="dash"/>
              <a:round/>
              <a:headEnd len="sm" w="sm" type="none"/>
              <a:tailEnd len="sm" w="sm" type="none"/>
            </a:ln>
          </p:spPr>
        </p:cxnSp>
        <p:cxnSp>
          <p:nvCxnSpPr>
            <p:cNvPr id="822" name="Google Shape;822;p68"/>
            <p:cNvCxnSpPr/>
            <p:nvPr/>
          </p:nvCxnSpPr>
          <p:spPr>
            <a:xfrm flipH="1">
              <a:off x="6962500" y="4270200"/>
              <a:ext cx="1302000" cy="1500"/>
            </a:xfrm>
            <a:prstGeom prst="straightConnector1">
              <a:avLst/>
            </a:prstGeom>
            <a:noFill/>
            <a:ln cap="flat" cmpd="sng" w="28575">
              <a:solidFill>
                <a:srgbClr val="FF0000"/>
              </a:solidFill>
              <a:prstDash val="dash"/>
              <a:round/>
              <a:headEnd len="sm" w="sm" type="none"/>
              <a:tailEnd len="sm" w="sm" type="none"/>
            </a:ln>
          </p:spPr>
        </p:cxnSp>
        <p:cxnSp>
          <p:nvCxnSpPr>
            <p:cNvPr id="823" name="Google Shape;823;p68"/>
            <p:cNvCxnSpPr/>
            <p:nvPr/>
          </p:nvCxnSpPr>
          <p:spPr>
            <a:xfrm>
              <a:off x="8257900" y="4283412"/>
              <a:ext cx="13200" cy="327900"/>
            </a:xfrm>
            <a:prstGeom prst="straightConnector1">
              <a:avLst/>
            </a:prstGeom>
            <a:noFill/>
            <a:ln cap="flat" cmpd="sng" w="28575">
              <a:solidFill>
                <a:srgbClr val="FF0000"/>
              </a:solidFill>
              <a:prstDash val="dash"/>
              <a:round/>
              <a:headEnd len="sm" w="sm" type="none"/>
              <a:tailEnd len="sm" w="sm" type="none"/>
            </a:ln>
          </p:spPr>
        </p:cxnSp>
      </p:grpSp>
      <p:grpSp>
        <p:nvGrpSpPr>
          <p:cNvPr id="824" name="Google Shape;824;p68"/>
          <p:cNvGrpSpPr/>
          <p:nvPr/>
        </p:nvGrpSpPr>
        <p:grpSpPr>
          <a:xfrm>
            <a:off x="4036300" y="2003400"/>
            <a:ext cx="3973625" cy="2714475"/>
            <a:chOff x="4036300" y="2003400"/>
            <a:chExt cx="3973625" cy="2714475"/>
          </a:xfrm>
        </p:grpSpPr>
        <p:cxnSp>
          <p:nvCxnSpPr>
            <p:cNvPr id="825" name="Google Shape;825;p68"/>
            <p:cNvCxnSpPr/>
            <p:nvPr/>
          </p:nvCxnSpPr>
          <p:spPr>
            <a:xfrm>
              <a:off x="4066888" y="4715707"/>
              <a:ext cx="805500" cy="0"/>
            </a:xfrm>
            <a:prstGeom prst="straightConnector1">
              <a:avLst/>
            </a:prstGeom>
            <a:noFill/>
            <a:ln cap="flat" cmpd="sng" w="28575">
              <a:solidFill>
                <a:srgbClr val="0000FF"/>
              </a:solidFill>
              <a:prstDash val="dash"/>
              <a:round/>
              <a:headEnd len="sm" w="sm" type="none"/>
              <a:tailEnd len="sm" w="sm" type="none"/>
            </a:ln>
          </p:spPr>
        </p:cxnSp>
        <p:grpSp>
          <p:nvGrpSpPr>
            <p:cNvPr id="826" name="Google Shape;826;p68"/>
            <p:cNvGrpSpPr/>
            <p:nvPr/>
          </p:nvGrpSpPr>
          <p:grpSpPr>
            <a:xfrm>
              <a:off x="4036300" y="2003400"/>
              <a:ext cx="3973625" cy="2714475"/>
              <a:chOff x="4036300" y="2003400"/>
              <a:chExt cx="3973625" cy="2714475"/>
            </a:xfrm>
          </p:grpSpPr>
          <p:cxnSp>
            <p:nvCxnSpPr>
              <p:cNvPr id="827" name="Google Shape;827;p68"/>
              <p:cNvCxnSpPr/>
              <p:nvPr/>
            </p:nvCxnSpPr>
            <p:spPr>
              <a:xfrm rot="10800000">
                <a:off x="4036300" y="2003400"/>
                <a:ext cx="30600" cy="2712300"/>
              </a:xfrm>
              <a:prstGeom prst="straightConnector1">
                <a:avLst/>
              </a:prstGeom>
              <a:noFill/>
              <a:ln cap="flat" cmpd="sng" w="28575">
                <a:solidFill>
                  <a:srgbClr val="0000FF"/>
                </a:solidFill>
                <a:prstDash val="dash"/>
                <a:round/>
                <a:headEnd len="sm" w="sm" type="none"/>
                <a:tailEnd len="sm" w="sm" type="none"/>
              </a:ln>
            </p:spPr>
          </p:cxnSp>
          <p:cxnSp>
            <p:nvCxnSpPr>
              <p:cNvPr id="828" name="Google Shape;828;p68"/>
              <p:cNvCxnSpPr/>
              <p:nvPr/>
            </p:nvCxnSpPr>
            <p:spPr>
              <a:xfrm flipH="1" rot="10800000">
                <a:off x="4833250" y="2653875"/>
                <a:ext cx="300" cy="2064000"/>
              </a:xfrm>
              <a:prstGeom prst="straightConnector1">
                <a:avLst/>
              </a:prstGeom>
              <a:noFill/>
              <a:ln cap="flat" cmpd="sng" w="28575">
                <a:solidFill>
                  <a:srgbClr val="0000FF"/>
                </a:solidFill>
                <a:prstDash val="dash"/>
                <a:round/>
                <a:headEnd len="sm" w="sm" type="none"/>
                <a:tailEnd len="sm" w="sm" type="none"/>
              </a:ln>
            </p:spPr>
          </p:cxnSp>
          <p:cxnSp>
            <p:nvCxnSpPr>
              <p:cNvPr id="829" name="Google Shape;829;p68"/>
              <p:cNvCxnSpPr/>
              <p:nvPr/>
            </p:nvCxnSpPr>
            <p:spPr>
              <a:xfrm>
                <a:off x="4828888" y="2657495"/>
                <a:ext cx="805500" cy="0"/>
              </a:xfrm>
              <a:prstGeom prst="straightConnector1">
                <a:avLst/>
              </a:prstGeom>
              <a:noFill/>
              <a:ln cap="flat" cmpd="sng" w="28575">
                <a:solidFill>
                  <a:srgbClr val="0000FF"/>
                </a:solidFill>
                <a:prstDash val="dash"/>
                <a:round/>
                <a:headEnd len="sm" w="sm" type="none"/>
                <a:tailEnd len="sm" w="sm" type="none"/>
              </a:ln>
            </p:spPr>
          </p:cxnSp>
          <p:cxnSp>
            <p:nvCxnSpPr>
              <p:cNvPr id="830" name="Google Shape;830;p68"/>
              <p:cNvCxnSpPr/>
              <p:nvPr/>
            </p:nvCxnSpPr>
            <p:spPr>
              <a:xfrm flipH="1" rot="10800000">
                <a:off x="5499475" y="2653650"/>
                <a:ext cx="19800" cy="1998900"/>
              </a:xfrm>
              <a:prstGeom prst="straightConnector1">
                <a:avLst/>
              </a:prstGeom>
              <a:noFill/>
              <a:ln cap="flat" cmpd="sng" w="28575">
                <a:solidFill>
                  <a:srgbClr val="0000FF"/>
                </a:solidFill>
                <a:prstDash val="dash"/>
                <a:round/>
                <a:headEnd len="sm" w="sm" type="none"/>
                <a:tailEnd len="sm" w="sm" type="none"/>
              </a:ln>
            </p:spPr>
          </p:cxnSp>
          <p:cxnSp>
            <p:nvCxnSpPr>
              <p:cNvPr id="831" name="Google Shape;831;p68"/>
              <p:cNvCxnSpPr/>
              <p:nvPr/>
            </p:nvCxnSpPr>
            <p:spPr>
              <a:xfrm>
                <a:off x="5492925" y="4715700"/>
                <a:ext cx="2517000" cy="0"/>
              </a:xfrm>
              <a:prstGeom prst="straightConnector1">
                <a:avLst/>
              </a:prstGeom>
              <a:noFill/>
              <a:ln cap="flat" cmpd="sng" w="28575">
                <a:solidFill>
                  <a:srgbClr val="0000FF"/>
                </a:solidFill>
                <a:prstDash val="dash"/>
                <a:round/>
                <a:headEnd len="sm" w="sm" type="none"/>
                <a:tailEnd len="sm" w="sm" type="none"/>
              </a:ln>
            </p:spPr>
          </p:cxnSp>
        </p:grpSp>
      </p:grpSp>
      <p:grpSp>
        <p:nvGrpSpPr>
          <p:cNvPr id="832" name="Google Shape;832;p68"/>
          <p:cNvGrpSpPr/>
          <p:nvPr/>
        </p:nvGrpSpPr>
        <p:grpSpPr>
          <a:xfrm>
            <a:off x="3814300" y="2011800"/>
            <a:ext cx="4247525" cy="2886775"/>
            <a:chOff x="4042900" y="1859400"/>
            <a:chExt cx="4247525" cy="2886775"/>
          </a:xfrm>
        </p:grpSpPr>
        <p:cxnSp>
          <p:nvCxnSpPr>
            <p:cNvPr id="833" name="Google Shape;833;p68"/>
            <p:cNvCxnSpPr/>
            <p:nvPr/>
          </p:nvCxnSpPr>
          <p:spPr>
            <a:xfrm flipH="1" rot="10800000">
              <a:off x="4121325" y="4719475"/>
              <a:ext cx="4169100" cy="26700"/>
            </a:xfrm>
            <a:prstGeom prst="straightConnector1">
              <a:avLst/>
            </a:prstGeom>
            <a:noFill/>
            <a:ln cap="flat" cmpd="sng" w="28575">
              <a:solidFill>
                <a:srgbClr val="00FF00"/>
              </a:solidFill>
              <a:prstDash val="dash"/>
              <a:round/>
              <a:headEnd len="sm" w="sm" type="none"/>
              <a:tailEnd len="sm" w="sm" type="none"/>
            </a:ln>
          </p:spPr>
        </p:cxnSp>
        <p:cxnSp>
          <p:nvCxnSpPr>
            <p:cNvPr id="834" name="Google Shape;834;p68"/>
            <p:cNvCxnSpPr/>
            <p:nvPr/>
          </p:nvCxnSpPr>
          <p:spPr>
            <a:xfrm rot="10800000">
              <a:off x="4042900" y="1859400"/>
              <a:ext cx="24000" cy="2856300"/>
            </a:xfrm>
            <a:prstGeom prst="straightConnector1">
              <a:avLst/>
            </a:prstGeom>
            <a:noFill/>
            <a:ln cap="flat" cmpd="sng" w="28575">
              <a:solidFill>
                <a:srgbClr val="00FF00"/>
              </a:solidFill>
              <a:prstDash val="dash"/>
              <a:round/>
              <a:headEnd len="sm" w="sm" type="none"/>
              <a:tailEnd len="sm" w="sm" type="none"/>
            </a:ln>
          </p:spPr>
        </p:cxnSp>
      </p:grpSp>
      <p:sp>
        <p:nvSpPr>
          <p:cNvPr id="835" name="Google Shape;835;p68"/>
          <p:cNvSpPr txBox="1"/>
          <p:nvPr/>
        </p:nvSpPr>
        <p:spPr>
          <a:xfrm>
            <a:off x="6918400" y="1437350"/>
            <a:ext cx="1059900" cy="39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回合一</a:t>
            </a:r>
            <a:endParaRPr b="0" i="0" sz="1800" u="none" cap="none" strike="noStrike">
              <a:solidFill>
                <a:srgbClr val="FF0000"/>
              </a:solidFill>
              <a:latin typeface="Arial"/>
              <a:ea typeface="Arial"/>
              <a:cs typeface="Arial"/>
              <a:sym typeface="Arial"/>
            </a:endParaRPr>
          </a:p>
        </p:txBody>
      </p:sp>
      <p:sp>
        <p:nvSpPr>
          <p:cNvPr id="836" name="Google Shape;836;p68"/>
          <p:cNvSpPr txBox="1"/>
          <p:nvPr/>
        </p:nvSpPr>
        <p:spPr>
          <a:xfrm>
            <a:off x="5470600" y="2885150"/>
            <a:ext cx="1059900" cy="39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回合二</a:t>
            </a:r>
            <a:endParaRPr b="0" i="0" sz="1800" u="none" cap="none" strike="noStrike">
              <a:solidFill>
                <a:srgbClr val="0000FF"/>
              </a:solidFill>
              <a:latin typeface="Arial"/>
              <a:ea typeface="Arial"/>
              <a:cs typeface="Arial"/>
              <a:sym typeface="Arial"/>
            </a:endParaRPr>
          </a:p>
        </p:txBody>
      </p:sp>
      <p:sp>
        <p:nvSpPr>
          <p:cNvPr id="837" name="Google Shape;837;p68"/>
          <p:cNvSpPr txBox="1"/>
          <p:nvPr/>
        </p:nvSpPr>
        <p:spPr>
          <a:xfrm>
            <a:off x="2879800" y="4485350"/>
            <a:ext cx="1059900" cy="39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00"/>
                </a:solidFill>
                <a:latin typeface="Arial"/>
                <a:ea typeface="Arial"/>
                <a:cs typeface="Arial"/>
                <a:sym typeface="Arial"/>
              </a:rPr>
              <a:t>回合三</a:t>
            </a:r>
            <a:endParaRPr b="0" i="0" sz="1800" u="none" cap="none" strike="noStrike">
              <a:solidFill>
                <a:srgbClr val="00FF00"/>
              </a:solidFill>
              <a:latin typeface="Arial"/>
              <a:ea typeface="Arial"/>
              <a:cs typeface="Arial"/>
              <a:sym typeface="Arial"/>
            </a:endParaRPr>
          </a:p>
        </p:txBody>
      </p:sp>
      <p:sp>
        <p:nvSpPr>
          <p:cNvPr id="838" name="Google Shape;838;p68"/>
          <p:cNvSpPr txBox="1"/>
          <p:nvPr/>
        </p:nvSpPr>
        <p:spPr>
          <a:xfrm>
            <a:off x="36400" y="1032000"/>
            <a:ext cx="3629400" cy="314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600" u="none" cap="none" strike="noStrike">
                <a:solidFill>
                  <a:srgbClr val="000000"/>
                </a:solidFill>
                <a:latin typeface="Arial"/>
                <a:ea typeface="Arial"/>
                <a:cs typeface="Arial"/>
                <a:sym typeface="Arial"/>
              </a:rPr>
              <a:t>步驟拆解：(單步更新制）</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600" u="none" cap="none" strike="noStrike">
                <a:solidFill>
                  <a:srgbClr val="000000"/>
                </a:solidFill>
                <a:latin typeface="Arial"/>
                <a:ea typeface="Arial"/>
                <a:cs typeface="Arial"/>
                <a:sym typeface="Arial"/>
              </a:rPr>
              <a:t>For 回合 in range(N):</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600" u="none" cap="none" strike="noStrike">
                <a:solidFill>
                  <a:srgbClr val="000000"/>
                </a:solidFill>
                <a:latin typeface="Arial"/>
                <a:ea typeface="Arial"/>
                <a:cs typeface="Arial"/>
                <a:sym typeface="Arial"/>
              </a:rPr>
              <a:t>	環境初始化獲得初始狀態</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600" u="none" cap="none" strike="noStrike">
                <a:solidFill>
                  <a:srgbClr val="000000"/>
                </a:solidFill>
                <a:latin typeface="Arial"/>
                <a:ea typeface="Arial"/>
                <a:cs typeface="Arial"/>
                <a:sym typeface="Arial"/>
              </a:rPr>
              <a:t>	While 破關</a:t>
            </a:r>
            <a:endParaRPr b="0" i="0" sz="1600" u="none" cap="none" strike="noStrike">
              <a:solidFill>
                <a:srgbClr val="000000"/>
              </a:solidFill>
              <a:latin typeface="Arial"/>
              <a:ea typeface="Arial"/>
              <a:cs typeface="Arial"/>
              <a:sym typeface="Arial"/>
            </a:endParaRPr>
          </a:p>
          <a:p>
            <a:pPr indent="-330200" lvl="0" marL="914400" marR="0" rtl="0" algn="l">
              <a:lnSpc>
                <a:spcPct val="100000"/>
              </a:lnSpc>
              <a:spcBef>
                <a:spcPts val="0"/>
              </a:spcBef>
              <a:spcAft>
                <a:spcPts val="0"/>
              </a:spcAft>
              <a:buClr>
                <a:srgbClr val="000000"/>
              </a:buClr>
              <a:buSzPts val="1600"/>
              <a:buFont typeface="Arial"/>
              <a:buAutoNum type="arabicPeriod"/>
            </a:pPr>
            <a:r>
              <a:rPr b="0" i="0" lang="zh-TW" sz="1600" u="none" cap="none" strike="noStrike">
                <a:solidFill>
                  <a:srgbClr val="000000"/>
                </a:solidFill>
                <a:latin typeface="Arial"/>
                <a:ea typeface="Arial"/>
                <a:cs typeface="Arial"/>
                <a:sym typeface="Arial"/>
              </a:rPr>
              <a:t>利用神經網路產生的Q值探索環境</a:t>
            </a:r>
            <a:endParaRPr b="0" i="0" sz="1600" u="none" cap="none" strike="noStrike">
              <a:solidFill>
                <a:srgbClr val="000000"/>
              </a:solidFill>
              <a:latin typeface="Arial"/>
              <a:ea typeface="Arial"/>
              <a:cs typeface="Arial"/>
              <a:sym typeface="Arial"/>
            </a:endParaRPr>
          </a:p>
          <a:p>
            <a:pPr indent="-330200" lvl="0" marL="914400" marR="0" rtl="0" algn="l">
              <a:lnSpc>
                <a:spcPct val="100000"/>
              </a:lnSpc>
              <a:spcBef>
                <a:spcPts val="0"/>
              </a:spcBef>
              <a:spcAft>
                <a:spcPts val="0"/>
              </a:spcAft>
              <a:buClr>
                <a:srgbClr val="000000"/>
              </a:buClr>
              <a:buSzPts val="1600"/>
              <a:buFont typeface="Arial"/>
              <a:buAutoNum type="arabicPeriod"/>
            </a:pPr>
            <a:r>
              <a:rPr b="0" i="0" lang="zh-TW" sz="1600" u="none" cap="none" strike="noStrike">
                <a:solidFill>
                  <a:srgbClr val="000000"/>
                </a:solidFill>
                <a:latin typeface="Arial"/>
                <a:ea typeface="Arial"/>
                <a:cs typeface="Arial"/>
                <a:sym typeface="Arial"/>
              </a:rPr>
              <a:t>行動後環境給出反饋（ 下個狀態, Reward, 破關與否）</a:t>
            </a:r>
            <a:endParaRPr b="0" i="0" sz="1600" u="none" cap="none" strike="noStrike">
              <a:solidFill>
                <a:srgbClr val="000000"/>
              </a:solidFill>
              <a:latin typeface="Arial"/>
              <a:ea typeface="Arial"/>
              <a:cs typeface="Arial"/>
              <a:sym typeface="Arial"/>
            </a:endParaRPr>
          </a:p>
          <a:p>
            <a:pPr indent="-330200" lvl="0" marL="914400" marR="0" rtl="0" algn="l">
              <a:lnSpc>
                <a:spcPct val="100000"/>
              </a:lnSpc>
              <a:spcBef>
                <a:spcPts val="0"/>
              </a:spcBef>
              <a:spcAft>
                <a:spcPts val="0"/>
              </a:spcAft>
              <a:buClr>
                <a:srgbClr val="000000"/>
              </a:buClr>
              <a:buSzPts val="1600"/>
              <a:buFont typeface="Arial"/>
              <a:buAutoNum type="arabicPeriod"/>
            </a:pPr>
            <a:r>
              <a:rPr b="0" i="0" lang="zh-TW" sz="1600" u="none" cap="none" strike="noStrike">
                <a:solidFill>
                  <a:srgbClr val="000000"/>
                </a:solidFill>
                <a:latin typeface="Arial"/>
                <a:ea typeface="Arial"/>
                <a:cs typeface="Arial"/>
                <a:sym typeface="Arial"/>
              </a:rPr>
              <a:t>根據得到的經驗(Reward, 下個狀態)來糾正對環境的認識</a:t>
            </a:r>
            <a:endParaRPr b="0" i="0" sz="1600" u="none" cap="none" strike="noStrike">
              <a:solidFill>
                <a:srgbClr val="000000"/>
              </a:solidFill>
              <a:latin typeface="Arial"/>
              <a:ea typeface="Arial"/>
              <a:cs typeface="Arial"/>
              <a:sym typeface="Arial"/>
            </a:endParaRPr>
          </a:p>
          <a:p>
            <a:pPr indent="-330200" lvl="0" marL="914400" marR="0" rtl="0" algn="l">
              <a:lnSpc>
                <a:spcPct val="100000"/>
              </a:lnSpc>
              <a:spcBef>
                <a:spcPts val="0"/>
              </a:spcBef>
              <a:spcAft>
                <a:spcPts val="0"/>
              </a:spcAft>
              <a:buClr>
                <a:srgbClr val="000000"/>
              </a:buClr>
              <a:buSzPts val="1600"/>
              <a:buFont typeface="Arial"/>
              <a:buAutoNum type="arabicPeriod"/>
            </a:pPr>
            <a:r>
              <a:rPr b="0" i="0" lang="zh-TW" sz="1600" u="none" cap="none" strike="noStrike">
                <a:solidFill>
                  <a:srgbClr val="000000"/>
                </a:solidFill>
                <a:latin typeface="Arial"/>
                <a:ea typeface="Arial"/>
                <a:cs typeface="Arial"/>
                <a:sym typeface="Arial"/>
              </a:rPr>
              <a:t>現在狀態 = 下個狀態</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69"/>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開始讓Agent和環境互動吧～</a:t>
            </a:r>
            <a:endParaRPr b="0" i="0" sz="3000" u="none" cap="none" strike="noStrike">
              <a:solidFill>
                <a:srgbClr val="000000"/>
              </a:solidFill>
              <a:latin typeface="Arial"/>
              <a:ea typeface="Arial"/>
              <a:cs typeface="Arial"/>
              <a:sym typeface="Arial"/>
            </a:endParaRPr>
          </a:p>
        </p:txBody>
      </p:sp>
      <p:sp>
        <p:nvSpPr>
          <p:cNvPr id="844" name="Google Shape;844;p69"/>
          <p:cNvSpPr txBox="1"/>
          <p:nvPr/>
        </p:nvSpPr>
        <p:spPr>
          <a:xfrm>
            <a:off x="311700" y="822975"/>
            <a:ext cx="6277200" cy="202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import os \os.sys.path.append('environment/')</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Import Mario2</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env = Mario2.make()</a:t>
            </a:r>
            <a:r>
              <a:rPr b="0" i="0" lang="zh-TW" sz="1400" u="none" cap="none" strike="noStrike">
                <a:solidFill>
                  <a:srgbClr val="000000"/>
                </a:solidFill>
                <a:latin typeface="Arial"/>
                <a:ea typeface="Arial"/>
                <a:cs typeface="Arial"/>
                <a:sym typeface="Arial"/>
              </a:rPr>
              <a:t> #建立環境</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FA8DC"/>
                </a:highlight>
                <a:latin typeface="Arial"/>
                <a:ea typeface="Arial"/>
                <a:cs typeface="Arial"/>
                <a:sym typeface="Arial"/>
              </a:rPr>
              <a:t>RL = QLearning(n_actions = </a:t>
            </a:r>
            <a:r>
              <a:rPr b="0" i="0" lang="zh-TW" sz="1400" u="none" cap="none" strike="noStrike">
                <a:solidFill>
                  <a:srgbClr val="000000"/>
                </a:solidFill>
                <a:highlight>
                  <a:srgbClr val="E06666"/>
                </a:highlight>
                <a:latin typeface="Arial"/>
                <a:ea typeface="Arial"/>
                <a:cs typeface="Arial"/>
                <a:sym typeface="Arial"/>
              </a:rPr>
              <a:t>env.n_actions,</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9144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FA8DC"/>
                </a:highlight>
                <a:latin typeface="Arial"/>
                <a:ea typeface="Arial"/>
                <a:cs typeface="Arial"/>
                <a:sym typeface="Arial"/>
              </a:rPr>
              <a:t>        n_states = </a:t>
            </a:r>
            <a:r>
              <a:rPr b="0" i="0" lang="zh-TW" sz="1400" u="none" cap="none" strike="noStrike">
                <a:solidFill>
                  <a:srgbClr val="000000"/>
                </a:solidFill>
                <a:highlight>
                  <a:srgbClr val="E06666"/>
                </a:highlight>
                <a:latin typeface="Arial"/>
                <a:ea typeface="Arial"/>
                <a:cs typeface="Arial"/>
                <a:sym typeface="Arial"/>
              </a:rPr>
              <a:t>env.n_features,</a:t>
            </a:r>
            <a:endParaRPr b="0" i="0" sz="1400" u="none" cap="none" strike="noStrike">
              <a:solidFill>
                <a:srgbClr val="000000"/>
              </a:solidFill>
              <a:highlight>
                <a:srgbClr val="E06666"/>
              </a:highlight>
              <a:latin typeface="Arial"/>
              <a:ea typeface="Arial"/>
              <a:cs typeface="Arial"/>
              <a:sym typeface="Arial"/>
            </a:endParaRPr>
          </a:p>
          <a:p>
            <a:pPr indent="0" lvl="0" marL="9144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FA8DC"/>
                </a:highlight>
                <a:latin typeface="Arial"/>
                <a:ea typeface="Arial"/>
                <a:cs typeface="Arial"/>
                <a:sym typeface="Arial"/>
              </a:rPr>
              <a:t>        gamma = 0.9,</a:t>
            </a:r>
            <a:endParaRPr b="0" i="0" sz="1400" u="none" cap="none" strike="noStrike">
              <a:solidFill>
                <a:srgbClr val="000000"/>
              </a:solidFill>
              <a:highlight>
                <a:srgbClr val="6FA8DC"/>
              </a:highlight>
              <a:latin typeface="Arial"/>
              <a:ea typeface="Arial"/>
              <a:cs typeface="Arial"/>
              <a:sym typeface="Arial"/>
            </a:endParaRPr>
          </a:p>
          <a:p>
            <a:pPr indent="0" lvl="0" marL="9144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FA8DC"/>
                </a:highlight>
                <a:latin typeface="Arial"/>
                <a:ea typeface="Arial"/>
                <a:cs typeface="Arial"/>
                <a:sym typeface="Arial"/>
              </a:rPr>
              <a:t>        epsilon =0.9,</a:t>
            </a:r>
            <a:endParaRPr b="0" i="0" sz="1400" u="none" cap="none" strike="noStrike">
              <a:solidFill>
                <a:srgbClr val="000000"/>
              </a:solidFill>
              <a:highlight>
                <a:srgbClr val="6FA8DC"/>
              </a:highlight>
              <a:latin typeface="Arial"/>
              <a:ea typeface="Arial"/>
              <a:cs typeface="Arial"/>
              <a:sym typeface="Arial"/>
            </a:endParaRPr>
          </a:p>
          <a:p>
            <a:pPr indent="0" lvl="0" marL="9144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FA8DC"/>
                </a:highlight>
                <a:latin typeface="Arial"/>
                <a:ea typeface="Arial"/>
                <a:cs typeface="Arial"/>
                <a:sym typeface="Arial"/>
              </a:rPr>
              <a:t>        learning_rate = 0.01)</a:t>
            </a:r>
            <a:r>
              <a:rPr b="0" i="0" lang="zh-TW" sz="1400" u="none" cap="none" strike="noStrike">
                <a:solidFill>
                  <a:srgbClr val="000000"/>
                </a:solidFill>
                <a:latin typeface="Arial"/>
                <a:ea typeface="Arial"/>
                <a:cs typeface="Arial"/>
                <a:sym typeface="Arial"/>
              </a:rPr>
              <a:t> ＃建立RL Agent</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current_state = env.reset()</a:t>
            </a:r>
            <a:r>
              <a:rPr b="0" i="0" lang="zh-TW" sz="1400" u="none" cap="none" strike="noStrike">
                <a:solidFill>
                  <a:srgbClr val="000000"/>
                </a:solidFill>
                <a:latin typeface="Arial"/>
                <a:ea typeface="Arial"/>
                <a:cs typeface="Arial"/>
                <a:sym typeface="Arial"/>
              </a:rPr>
              <a:t> # initial environment並給出起始的state</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while True:</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env.render()</a:t>
            </a:r>
            <a:r>
              <a:rPr b="0" i="0" lang="zh-TW" sz="1400" u="none" cap="none" strike="noStrike">
                <a:solidFill>
                  <a:srgbClr val="000000"/>
                </a:solidFill>
                <a:latin typeface="Arial"/>
                <a:ea typeface="Arial"/>
                <a:cs typeface="Arial"/>
                <a:sym typeface="Arial"/>
              </a:rPr>
              <a:t> #產生環境視窗</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FA8DC"/>
                </a:highlight>
                <a:latin typeface="Arial"/>
                <a:ea typeface="Arial"/>
                <a:cs typeface="Arial"/>
                <a:sym typeface="Arial"/>
              </a:rPr>
              <a:t>action = RL.choose_action(current_state)</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next_state, reward, done = env.step(action)</a:t>
            </a:r>
            <a:endParaRPr b="0" i="0" sz="1400" u="none" cap="none" strike="noStrike">
              <a:solidFill>
                <a:srgbClr val="000000"/>
              </a:solidFill>
              <a:highlight>
                <a:srgbClr val="E06666"/>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FA8DC"/>
                </a:highlight>
                <a:latin typeface="Arial"/>
                <a:ea typeface="Arial"/>
                <a:cs typeface="Arial"/>
                <a:sym typeface="Arial"/>
              </a:rPr>
              <a:t>RL.learn(current_state, reward, next_state)</a:t>
            </a:r>
            <a:endParaRPr b="0" i="0" sz="1400" u="none" cap="none" strike="noStrike">
              <a:solidFill>
                <a:srgbClr val="000000"/>
              </a:solidFill>
              <a:highlight>
                <a:srgbClr val="6FA8DC"/>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if done:</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	break</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	current_state = next_state</a:t>
            </a:r>
            <a:r>
              <a:rPr b="0" i="0" lang="zh-TW" sz="1400" u="none" cap="none" strike="noStrike">
                <a:solidFill>
                  <a:srgbClr val="000000"/>
                </a:solidFill>
                <a:latin typeface="Arial"/>
                <a:ea typeface="Arial"/>
                <a:cs typeface="Arial"/>
                <a:sym typeface="Arial"/>
              </a:rPr>
              <a:t> #轉換到下個state</a:t>
            </a:r>
            <a:endParaRPr b="0" i="0" sz="1400" u="none" cap="none" strike="noStrike">
              <a:solidFill>
                <a:srgbClr val="000000"/>
              </a:solidFill>
              <a:latin typeface="Arial"/>
              <a:ea typeface="Arial"/>
              <a:cs typeface="Arial"/>
              <a:sym typeface="Arial"/>
            </a:endParaRPr>
          </a:p>
        </p:txBody>
      </p:sp>
      <p:pic>
        <p:nvPicPr>
          <p:cNvPr id="845" name="Google Shape;845;p69"/>
          <p:cNvPicPr preferRelativeResize="0"/>
          <p:nvPr/>
        </p:nvPicPr>
        <p:blipFill rotWithShape="1">
          <a:blip r:embed="rId3">
            <a:alphaModFix/>
          </a:blip>
          <a:srcRect b="0" l="0" r="0" t="0"/>
          <a:stretch/>
        </p:blipFill>
        <p:spPr>
          <a:xfrm>
            <a:off x="6087327" y="2757526"/>
            <a:ext cx="3026176" cy="2367175"/>
          </a:xfrm>
          <a:prstGeom prst="rect">
            <a:avLst/>
          </a:prstGeom>
          <a:noFill/>
          <a:ln>
            <a:noFill/>
          </a:ln>
        </p:spPr>
      </p:pic>
      <p:sp>
        <p:nvSpPr>
          <p:cNvPr id="846" name="Google Shape;846;p69"/>
          <p:cNvSpPr txBox="1"/>
          <p:nvPr/>
        </p:nvSpPr>
        <p:spPr>
          <a:xfrm>
            <a:off x="5941275" y="2465700"/>
            <a:ext cx="11202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Initial State</a:t>
            </a:r>
            <a:endParaRPr b="0" i="0" sz="1400" u="none" cap="none" strike="noStrike">
              <a:solidFill>
                <a:srgbClr val="000000"/>
              </a:solidFill>
              <a:highlight>
                <a:srgbClr val="E06666"/>
              </a:highlight>
              <a:latin typeface="Arial"/>
              <a:ea typeface="Arial"/>
              <a:cs typeface="Arial"/>
              <a:sym typeface="Arial"/>
            </a:endParaRPr>
          </a:p>
        </p:txBody>
      </p:sp>
      <p:grpSp>
        <p:nvGrpSpPr>
          <p:cNvPr id="847" name="Google Shape;847;p69"/>
          <p:cNvGrpSpPr/>
          <p:nvPr/>
        </p:nvGrpSpPr>
        <p:grpSpPr>
          <a:xfrm>
            <a:off x="6705491" y="855503"/>
            <a:ext cx="2424951" cy="1572420"/>
            <a:chOff x="6560101" y="313800"/>
            <a:chExt cx="2875549" cy="2342700"/>
          </a:xfrm>
        </p:grpSpPr>
        <p:pic>
          <p:nvPicPr>
            <p:cNvPr id="848" name="Google Shape;848;p69"/>
            <p:cNvPicPr preferRelativeResize="0"/>
            <p:nvPr/>
          </p:nvPicPr>
          <p:blipFill rotWithShape="1">
            <a:blip r:embed="rId4">
              <a:alphaModFix/>
            </a:blip>
            <a:srcRect b="0" l="0" r="0" t="0"/>
            <a:stretch/>
          </p:blipFill>
          <p:spPr>
            <a:xfrm>
              <a:off x="6560101" y="814625"/>
              <a:ext cx="1979999" cy="1672550"/>
            </a:xfrm>
            <a:prstGeom prst="rect">
              <a:avLst/>
            </a:prstGeom>
            <a:noFill/>
            <a:ln>
              <a:noFill/>
            </a:ln>
          </p:spPr>
        </p:pic>
        <p:sp>
          <p:nvSpPr>
            <p:cNvPr id="849" name="Google Shape;849;p69"/>
            <p:cNvSpPr txBox="1"/>
            <p:nvPr/>
          </p:nvSpPr>
          <p:spPr>
            <a:xfrm>
              <a:off x="6806150" y="2295000"/>
              <a:ext cx="2629500" cy="36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Input:</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X_1, X_2</a:t>
              </a:r>
              <a:endParaRPr b="0" i="0" sz="1400" u="none" cap="none" strike="noStrike">
                <a:solidFill>
                  <a:srgbClr val="000000"/>
                </a:solidFill>
                <a:latin typeface="Arial"/>
                <a:ea typeface="Arial"/>
                <a:cs typeface="Arial"/>
                <a:sym typeface="Arial"/>
              </a:endParaRPr>
            </a:p>
          </p:txBody>
        </p:sp>
        <p:sp>
          <p:nvSpPr>
            <p:cNvPr id="850" name="Google Shape;850;p69"/>
            <p:cNvSpPr txBox="1"/>
            <p:nvPr/>
          </p:nvSpPr>
          <p:spPr>
            <a:xfrm>
              <a:off x="6806150" y="313800"/>
              <a:ext cx="2629500" cy="36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Output:</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Q(上), Q(下), Q(左), Q(右)</a:t>
              </a:r>
              <a:endParaRPr b="0" i="0" sz="1400" u="none" cap="none" strike="noStrike">
                <a:solidFill>
                  <a:srgbClr val="000000"/>
                </a:solidFill>
                <a:latin typeface="Arial"/>
                <a:ea typeface="Arial"/>
                <a:cs typeface="Arial"/>
                <a:sym typeface="Arial"/>
              </a:endParaRPr>
            </a:p>
          </p:txBody>
        </p:sp>
        <p:pic>
          <p:nvPicPr>
            <p:cNvPr id="851" name="Google Shape;851;p69"/>
            <p:cNvPicPr preferRelativeResize="0"/>
            <p:nvPr/>
          </p:nvPicPr>
          <p:blipFill rotWithShape="1">
            <a:blip r:embed="rId5">
              <a:alphaModFix/>
            </a:blip>
            <a:srcRect b="0" l="0" r="0" t="0"/>
            <a:stretch/>
          </p:blipFill>
          <p:spPr>
            <a:xfrm flipH="1" rot="5400000">
              <a:off x="8340550" y="1439478"/>
              <a:ext cx="965277" cy="690325"/>
            </a:xfrm>
            <a:prstGeom prst="rect">
              <a:avLst/>
            </a:prstGeom>
            <a:noFill/>
            <a:ln>
              <a:noFill/>
            </a:ln>
          </p:spPr>
        </p:pic>
      </p:grpSp>
      <p:grpSp>
        <p:nvGrpSpPr>
          <p:cNvPr id="852" name="Google Shape;852;p69"/>
          <p:cNvGrpSpPr/>
          <p:nvPr/>
        </p:nvGrpSpPr>
        <p:grpSpPr>
          <a:xfrm>
            <a:off x="4254000" y="3534225"/>
            <a:ext cx="1529950" cy="301200"/>
            <a:chOff x="5854200" y="2696025"/>
            <a:chExt cx="1529950" cy="301200"/>
          </a:xfrm>
        </p:grpSpPr>
        <p:cxnSp>
          <p:nvCxnSpPr>
            <p:cNvPr id="853" name="Google Shape;853;p69"/>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854" name="Google Shape;854;p69"/>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pSp>
      <p:grpSp>
        <p:nvGrpSpPr>
          <p:cNvPr id="855" name="Google Shape;855;p69"/>
          <p:cNvGrpSpPr/>
          <p:nvPr/>
        </p:nvGrpSpPr>
        <p:grpSpPr>
          <a:xfrm>
            <a:off x="4406400" y="3762825"/>
            <a:ext cx="1529950" cy="301200"/>
            <a:chOff x="5854200" y="2696025"/>
            <a:chExt cx="1529950" cy="301200"/>
          </a:xfrm>
        </p:grpSpPr>
        <p:cxnSp>
          <p:nvCxnSpPr>
            <p:cNvPr id="856" name="Google Shape;856;p69"/>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857" name="Google Shape;857;p69"/>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grpSp>
      <p:grpSp>
        <p:nvGrpSpPr>
          <p:cNvPr id="858" name="Google Shape;858;p69"/>
          <p:cNvGrpSpPr/>
          <p:nvPr/>
        </p:nvGrpSpPr>
        <p:grpSpPr>
          <a:xfrm>
            <a:off x="4406400" y="3991425"/>
            <a:ext cx="1529950" cy="301200"/>
            <a:chOff x="5854200" y="2696025"/>
            <a:chExt cx="1529950" cy="301200"/>
          </a:xfrm>
        </p:grpSpPr>
        <p:cxnSp>
          <p:nvCxnSpPr>
            <p:cNvPr id="859" name="Google Shape;859;p69"/>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860" name="Google Shape;860;p69"/>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grpSp>
      <p:grpSp>
        <p:nvGrpSpPr>
          <p:cNvPr id="861" name="Google Shape;861;p69"/>
          <p:cNvGrpSpPr/>
          <p:nvPr/>
        </p:nvGrpSpPr>
        <p:grpSpPr>
          <a:xfrm>
            <a:off x="4482600" y="4753425"/>
            <a:ext cx="1529950" cy="301200"/>
            <a:chOff x="5854200" y="2696025"/>
            <a:chExt cx="1529950" cy="301200"/>
          </a:xfrm>
        </p:grpSpPr>
        <p:cxnSp>
          <p:nvCxnSpPr>
            <p:cNvPr id="862" name="Google Shape;862;p69"/>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863" name="Google Shape;863;p69"/>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70"/>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練習時間- Q-Learning with network</a:t>
            </a:r>
            <a:endParaRPr b="0" i="0" sz="3000" u="none" cap="none" strike="noStrike">
              <a:solidFill>
                <a:srgbClr val="000000"/>
              </a:solidFill>
              <a:latin typeface="Arial"/>
              <a:ea typeface="Arial"/>
              <a:cs typeface="Arial"/>
              <a:sym typeface="Arial"/>
            </a:endParaRPr>
          </a:p>
        </p:txBody>
      </p:sp>
      <p:sp>
        <p:nvSpPr>
          <p:cNvPr id="869" name="Google Shape;869;p70"/>
          <p:cNvSpPr txBox="1"/>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595959"/>
              </a:buClr>
              <a:buSzPts val="2400"/>
              <a:buFont typeface="Arial"/>
              <a:buChar char="●"/>
            </a:pPr>
            <a:r>
              <a:rPr b="0" i="0" lang="zh-TW" sz="2400" u="none" cap="none" strike="noStrike">
                <a:solidFill>
                  <a:srgbClr val="595959"/>
                </a:solidFill>
                <a:latin typeface="Arial"/>
                <a:ea typeface="Arial"/>
                <a:cs typeface="Arial"/>
                <a:sym typeface="Arial"/>
              </a:rPr>
              <a:t>Exercise1:</a:t>
            </a:r>
            <a:endParaRPr b="0" i="0" sz="2400" u="none" cap="none" strike="noStrike">
              <a:solidFill>
                <a:srgbClr val="595959"/>
              </a:solidFill>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latin typeface="Arial"/>
                <a:ea typeface="Arial"/>
                <a:cs typeface="Arial"/>
                <a:sym typeface="Arial"/>
              </a:rPr>
              <a:t>照著上一頁的程式碼將Agent和Environment接起來開始第一個遊戲吧～</a:t>
            </a:r>
            <a:endParaRPr b="0" i="0" sz="2000" u="none" cap="none" strike="noStrike">
              <a:solidFill>
                <a:srgbClr val="595959"/>
              </a:solidFill>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latin typeface="Arial"/>
                <a:ea typeface="Arial"/>
                <a:cs typeface="Arial"/>
                <a:sym typeface="Arial"/>
              </a:rPr>
              <a:t>試著讓超級瑪莉一次可以玩50回合的遊戲進行學習。</a:t>
            </a:r>
            <a:endParaRPr b="0" i="0" sz="2000" u="none" cap="none" strike="noStrike">
              <a:solidFill>
                <a:srgbClr val="595959"/>
              </a:solidFill>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latin typeface="Arial"/>
                <a:ea typeface="Arial"/>
                <a:cs typeface="Arial"/>
                <a:sym typeface="Arial"/>
              </a:rPr>
              <a:t>試著把每一回合的total reward記錄下來並調整gamma看看totoal reward上升的速度（通常reward是我們用來評判學習速度的標準），看看gamma大還是小學習比較穩定?</a:t>
            </a:r>
            <a:endParaRPr b="0" i="0" sz="2000" u="none" cap="none" strike="noStrike">
              <a:solidFill>
                <a:srgbClr val="595959"/>
              </a:solidFill>
              <a:latin typeface="Arial"/>
              <a:ea typeface="Arial"/>
              <a:cs typeface="Arial"/>
              <a:sym typeface="Arial"/>
            </a:endParaRPr>
          </a:p>
        </p:txBody>
      </p:sp>
      <p:pic>
        <p:nvPicPr>
          <p:cNvPr id="870" name="Google Shape;870;p70"/>
          <p:cNvPicPr preferRelativeResize="0"/>
          <p:nvPr/>
        </p:nvPicPr>
        <p:blipFill rotWithShape="1">
          <a:blip r:embed="rId3">
            <a:alphaModFix/>
          </a:blip>
          <a:srcRect b="0" l="0" r="0" t="0"/>
          <a:stretch/>
        </p:blipFill>
        <p:spPr>
          <a:xfrm>
            <a:off x="6660925" y="3219475"/>
            <a:ext cx="1880725" cy="1856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71"/>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Start your first game in Gym AI</a:t>
            </a:r>
            <a:endParaRPr b="0" i="0" sz="3000" u="none" cap="none" strike="noStrike">
              <a:solidFill>
                <a:srgbClr val="000000"/>
              </a:solidFill>
              <a:latin typeface="Arial"/>
              <a:ea typeface="Arial"/>
              <a:cs typeface="Arial"/>
              <a:sym typeface="Arial"/>
            </a:endParaRPr>
          </a:p>
        </p:txBody>
      </p:sp>
      <p:pic>
        <p:nvPicPr>
          <p:cNvPr id="876" name="Google Shape;876;p71"/>
          <p:cNvPicPr preferRelativeResize="0"/>
          <p:nvPr/>
        </p:nvPicPr>
        <p:blipFill rotWithShape="1">
          <a:blip r:embed="rId3">
            <a:alphaModFix/>
          </a:blip>
          <a:srcRect b="0" l="2761" r="0" t="0"/>
          <a:stretch/>
        </p:blipFill>
        <p:spPr>
          <a:xfrm>
            <a:off x="1694550" y="979425"/>
            <a:ext cx="5538700" cy="3771900"/>
          </a:xfrm>
          <a:prstGeom prst="rect">
            <a:avLst/>
          </a:prstGeom>
          <a:noFill/>
          <a:ln>
            <a:noFill/>
          </a:ln>
        </p:spPr>
      </p:pic>
      <p:sp>
        <p:nvSpPr>
          <p:cNvPr id="877" name="Google Shape;877;p71"/>
          <p:cNvSpPr txBox="1"/>
          <p:nvPr/>
        </p:nvSpPr>
        <p:spPr>
          <a:xfrm>
            <a:off x="1734800" y="989125"/>
            <a:ext cx="3926100" cy="65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000000"/>
                </a:solidFill>
                <a:latin typeface="Arial"/>
                <a:ea typeface="Arial"/>
                <a:cs typeface="Arial"/>
                <a:sym typeface="Arial"/>
              </a:rPr>
              <a:t>請想辦法把小車推上山丘～</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72"/>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練習時間- Q-Learning with network</a:t>
            </a:r>
            <a:endParaRPr b="0" i="0" sz="3000" u="none" cap="none" strike="noStrike">
              <a:solidFill>
                <a:srgbClr val="000000"/>
              </a:solidFill>
              <a:latin typeface="Arial"/>
              <a:ea typeface="Arial"/>
              <a:cs typeface="Arial"/>
              <a:sym typeface="Arial"/>
            </a:endParaRPr>
          </a:p>
        </p:txBody>
      </p:sp>
      <p:sp>
        <p:nvSpPr>
          <p:cNvPr id="883" name="Google Shape;883;p72"/>
          <p:cNvSpPr txBox="1"/>
          <p:nvPr/>
        </p:nvSpPr>
        <p:spPr>
          <a:xfrm>
            <a:off x="403175" y="853375"/>
            <a:ext cx="8520600" cy="15999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595959"/>
              </a:buClr>
              <a:buSzPts val="2400"/>
              <a:buFont typeface="Arial"/>
              <a:buChar char="●"/>
            </a:pPr>
            <a:r>
              <a:rPr b="0" i="0" lang="zh-TW" sz="2400" u="none" cap="none" strike="noStrike">
                <a:solidFill>
                  <a:srgbClr val="595959"/>
                </a:solidFill>
                <a:latin typeface="Arial"/>
                <a:ea typeface="Arial"/>
                <a:cs typeface="Arial"/>
                <a:sym typeface="Arial"/>
              </a:rPr>
              <a:t>Exercise2:</a:t>
            </a:r>
            <a:endParaRPr b="0" i="0" sz="2400" u="none" cap="none" strike="noStrike">
              <a:solidFill>
                <a:srgbClr val="595959"/>
              </a:solidFill>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latin typeface="Arial"/>
                <a:ea typeface="Arial"/>
                <a:cs typeface="Arial"/>
                <a:sym typeface="Arial"/>
              </a:rPr>
              <a:t>試著利用提供的程式碼開始探索Gym AI中的遊戲moutain car</a:t>
            </a:r>
            <a:endParaRPr b="0" i="0" sz="2000" u="none" cap="none" strike="noStrike">
              <a:solidFill>
                <a:srgbClr val="595959"/>
              </a:solidFill>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latin typeface="Arial"/>
                <a:ea typeface="Arial"/>
                <a:cs typeface="Arial"/>
                <a:sym typeface="Arial"/>
              </a:rPr>
              <a:t>試著了解遊戲中Action和State的意義是什麼？</a:t>
            </a:r>
            <a:endParaRPr b="0" i="0" sz="2000" u="none" cap="none" strike="noStrike">
              <a:solidFill>
                <a:srgbClr val="595959"/>
              </a:solidFill>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latin typeface="Arial"/>
                <a:ea typeface="Arial"/>
                <a:cs typeface="Arial"/>
                <a:sym typeface="Arial"/>
              </a:rPr>
              <a:t>試著了解在遊戲中Reward是怎麼訂的？</a:t>
            </a:r>
            <a:endParaRPr b="0" i="0" sz="2000" u="none" cap="none" strike="noStrike">
              <a:solidFill>
                <a:srgbClr val="595959"/>
              </a:solidFill>
              <a:latin typeface="Arial"/>
              <a:ea typeface="Arial"/>
              <a:cs typeface="Arial"/>
              <a:sym typeface="Arial"/>
            </a:endParaRPr>
          </a:p>
        </p:txBody>
      </p:sp>
      <p:sp>
        <p:nvSpPr>
          <p:cNvPr id="884" name="Google Shape;884;p72"/>
          <p:cNvSpPr/>
          <p:nvPr/>
        </p:nvSpPr>
        <p:spPr>
          <a:xfrm>
            <a:off x="2023025" y="3978725"/>
            <a:ext cx="5280900" cy="94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t/>
            </a:r>
            <a:endParaRPr b="0" i="0" sz="1400" u="none" cap="none" strike="noStrike">
              <a:solidFill>
                <a:srgbClr val="595959"/>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1100"/>
              <a:buFont typeface="Arial"/>
              <a:buNone/>
            </a:pPr>
            <a:r>
              <a:rPr b="0" i="0" lang="zh-TW" sz="1400" u="none" cap="none" strike="noStrike">
                <a:solidFill>
                  <a:srgbClr val="595959"/>
                </a:solidFill>
                <a:latin typeface="Arial"/>
                <a:ea typeface="Arial"/>
                <a:cs typeface="Arial"/>
                <a:sym typeface="Arial"/>
              </a:rPr>
              <a:t>提示2：找出</a:t>
            </a:r>
            <a:r>
              <a:rPr b="0" i="0" lang="zh-TW" sz="1400" u="none" cap="none" strike="noStrike">
                <a:solidFill>
                  <a:srgbClr val="FF0000"/>
                </a:solidFill>
                <a:latin typeface="Arial"/>
                <a:ea typeface="Arial"/>
                <a:cs typeface="Arial"/>
                <a:sym typeface="Arial"/>
              </a:rPr>
              <a:t>moutain car.py</a:t>
            </a:r>
            <a:r>
              <a:rPr b="0" i="0" lang="zh-TW" sz="1400" u="none" cap="none" strike="noStrike">
                <a:solidFill>
                  <a:srgbClr val="595959"/>
                </a:solidFill>
                <a:latin typeface="Arial"/>
                <a:ea typeface="Arial"/>
                <a:cs typeface="Arial"/>
                <a:sym typeface="Arial"/>
              </a:rPr>
              <a:t>檔中 action和state的dimension並把它代入QLearning參數中的n_actions &amp; n_states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72"/>
          <p:cNvSpPr/>
          <p:nvPr/>
        </p:nvSpPr>
        <p:spPr>
          <a:xfrm>
            <a:off x="89775" y="2571750"/>
            <a:ext cx="8952900" cy="1288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1800"/>
              <a:buFont typeface="Arial"/>
              <a:buNone/>
            </a:pPr>
            <a:r>
              <a:rPr b="0" i="0" lang="zh-TW" sz="1400" u="none" cap="none" strike="noStrike">
                <a:solidFill>
                  <a:srgbClr val="595959"/>
                </a:solidFill>
                <a:latin typeface="Arial"/>
                <a:ea typeface="Arial"/>
                <a:cs typeface="Arial"/>
                <a:sym typeface="Arial"/>
              </a:rPr>
              <a:t>提示1：在本機/Users/</a:t>
            </a:r>
            <a:r>
              <a:rPr b="0" i="0" lang="zh-TW" sz="1400" u="none" cap="none" strike="noStrike">
                <a:solidFill>
                  <a:srgbClr val="FF0000"/>
                </a:solidFill>
                <a:latin typeface="Arial"/>
                <a:ea typeface="Arial"/>
                <a:cs typeface="Arial"/>
                <a:sym typeface="Arial"/>
              </a:rPr>
              <a:t>&lt;Yourname&gt;</a:t>
            </a:r>
            <a:r>
              <a:rPr b="0" i="0" lang="zh-TW" sz="1400" u="none" cap="none" strike="noStrike">
                <a:solidFill>
                  <a:srgbClr val="595959"/>
                </a:solidFill>
                <a:latin typeface="Arial"/>
                <a:ea typeface="Arial"/>
                <a:cs typeface="Arial"/>
                <a:sym typeface="Arial"/>
              </a:rPr>
              <a:t>/anaconda3/lib/python3.6/site-packages/gym/envs底下可以找到Gym AI底下所有遊戲的文件，其中__init__.py定義了呼叫各個遊戲的名稱，例如moutain car你就得用gym.make(‘MountainCar-v0’)，另外和遊戲相關的py檔在envs/classic_control的資料夾內。我們接下來要玩的是離散版本的不是連續版的喔～，另外如果您找不到的話我們也將檔案拉出來放在gym document供大家參考。</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1063838" y="2938204"/>
            <a:ext cx="5518500" cy="17412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chemeClr val="dk1"/>
              </a:buClr>
              <a:buSzPts val="4000"/>
              <a:buFont typeface="Arial"/>
              <a:buNone/>
            </a:pPr>
            <a:r>
              <a:rPr lang="zh-TW" sz="4000">
                <a:solidFill>
                  <a:schemeClr val="dk1"/>
                </a:solidFill>
              </a:rPr>
              <a:t>Introduction</a:t>
            </a:r>
            <a:endParaRPr sz="4000">
              <a:solidFill>
                <a:schemeClr val="dk1"/>
              </a:solidFill>
            </a:endParaRPr>
          </a:p>
          <a:p>
            <a:pPr indent="0" lvl="0" marL="0" marR="0" rtl="0" algn="l">
              <a:lnSpc>
                <a:spcPct val="100000"/>
              </a:lnSpc>
              <a:spcBef>
                <a:spcPts val="0"/>
              </a:spcBef>
              <a:spcAft>
                <a:spcPts val="0"/>
              </a:spcAft>
              <a:buClr>
                <a:srgbClr val="56BADC"/>
              </a:buClr>
              <a:buSzPts val="4200"/>
              <a:buFont typeface="Arial"/>
              <a:buNone/>
            </a:pPr>
            <a:r>
              <a:t/>
            </a:r>
            <a:endParaRPr sz="3200">
              <a:solidFill>
                <a:schemeClr val="dk1"/>
              </a:solidFill>
            </a:endParaRPr>
          </a:p>
        </p:txBody>
      </p:sp>
      <p:sp>
        <p:nvSpPr>
          <p:cNvPr id="163" name="Google Shape;163;p30"/>
          <p:cNvSpPr txBox="1"/>
          <p:nvPr/>
        </p:nvSpPr>
        <p:spPr>
          <a:xfrm>
            <a:off x="1063850" y="2332800"/>
            <a:ext cx="1410900" cy="47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666666"/>
                </a:solidFill>
                <a:latin typeface="Arial"/>
                <a:ea typeface="Arial"/>
                <a:cs typeface="Arial"/>
                <a:sym typeface="Arial"/>
              </a:rPr>
              <a:t>理論講授</a:t>
            </a:r>
            <a:endParaRPr b="0" i="0" sz="2400" u="none" cap="none" strike="noStrike">
              <a:solidFill>
                <a:srgbClr val="666666"/>
              </a:solidFill>
              <a:latin typeface="Arial"/>
              <a:ea typeface="Arial"/>
              <a:cs typeface="Arial"/>
              <a:sym typeface="Arial"/>
            </a:endParaRPr>
          </a:p>
        </p:txBody>
      </p:sp>
      <p:pic>
        <p:nvPicPr>
          <p:cNvPr id="164" name="Google Shape;164;p30"/>
          <p:cNvPicPr preferRelativeResize="0"/>
          <p:nvPr/>
        </p:nvPicPr>
        <p:blipFill rotWithShape="1">
          <a:blip r:embed="rId3">
            <a:alphaModFix/>
          </a:blip>
          <a:srcRect b="0" l="0" r="0" t="0"/>
          <a:stretch/>
        </p:blipFill>
        <p:spPr>
          <a:xfrm>
            <a:off x="5966125" y="933774"/>
            <a:ext cx="1576075" cy="18422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470545" y="215974"/>
            <a:ext cx="5853300" cy="568200"/>
          </a:xfrm>
          <a:prstGeom prst="rect">
            <a:avLst/>
          </a:prstGeom>
          <a:noFill/>
          <a:ln cap="flat" cmpd="sng" w="9525">
            <a:solidFill>
              <a:srgbClr val="D9D9D9"/>
            </a:solidFill>
            <a:prstDash val="solid"/>
            <a:round/>
            <a:headEnd len="sm" w="sm" type="none"/>
            <a:tailEnd len="sm" w="sm" type="none"/>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a:solidFill>
                  <a:srgbClr val="000000"/>
                </a:solidFill>
              </a:rPr>
              <a:t>Opening</a:t>
            </a:r>
            <a:endParaRPr b="0" i="0" u="none" cap="none" strike="noStrike">
              <a:solidFill>
                <a:srgbClr val="000000"/>
              </a:solidFill>
              <a:latin typeface="Arial"/>
              <a:ea typeface="Arial"/>
              <a:cs typeface="Arial"/>
              <a:sym typeface="Arial"/>
            </a:endParaRPr>
          </a:p>
        </p:txBody>
      </p:sp>
      <p:pic>
        <p:nvPicPr>
          <p:cNvPr id="170" name="Google Shape;170;p31" title="0-001-opening.mov">
            <a:hlinkClick r:id="rId3"/>
          </p:cNvPr>
          <p:cNvPicPr preferRelativeResize="0"/>
          <p:nvPr/>
        </p:nvPicPr>
        <p:blipFill rotWithShape="1">
          <a:blip r:embed="rId4">
            <a:alphaModFix/>
          </a:blip>
          <a:srcRect b="0" l="0" r="0" t="0"/>
          <a:stretch/>
        </p:blipFill>
        <p:spPr>
          <a:xfrm>
            <a:off x="2286000" y="1103024"/>
            <a:ext cx="4572000" cy="3429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2"/>
          <p:cNvSpPr txBox="1"/>
          <p:nvPr>
            <p:ph type="title"/>
          </p:nvPr>
        </p:nvSpPr>
        <p:spPr>
          <a:xfrm>
            <a:off x="470545" y="215974"/>
            <a:ext cx="5853300" cy="568200"/>
          </a:xfrm>
          <a:prstGeom prst="rect">
            <a:avLst/>
          </a:prstGeom>
          <a:noFill/>
          <a:ln cap="flat" cmpd="sng" w="9525">
            <a:solidFill>
              <a:srgbClr val="D9D9D9"/>
            </a:solidFill>
            <a:prstDash val="solid"/>
            <a:round/>
            <a:headEnd len="sm" w="sm" type="none"/>
            <a:tailEnd len="sm" w="sm" type="none"/>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a:solidFill>
                  <a:srgbClr val="000000"/>
                </a:solidFill>
              </a:rPr>
              <a:t>Introduction</a:t>
            </a:r>
            <a:endParaRPr b="0" i="0" u="none" cap="none" strike="noStrike">
              <a:solidFill>
                <a:srgbClr val="000000"/>
              </a:solidFill>
              <a:latin typeface="Arial"/>
              <a:ea typeface="Arial"/>
              <a:cs typeface="Arial"/>
              <a:sym typeface="Arial"/>
            </a:endParaRPr>
          </a:p>
        </p:txBody>
      </p:sp>
      <p:pic>
        <p:nvPicPr>
          <p:cNvPr id="176" name="Google Shape;176;p32" title="0-002-intro.mov">
            <a:hlinkClick r:id="rId3"/>
          </p:cNvPr>
          <p:cNvPicPr preferRelativeResize="0"/>
          <p:nvPr/>
        </p:nvPicPr>
        <p:blipFill rotWithShape="1">
          <a:blip r:embed="rId4">
            <a:alphaModFix/>
          </a:blip>
          <a:srcRect b="0" l="0" r="0" t="0"/>
          <a:stretch/>
        </p:blipFill>
        <p:spPr>
          <a:xfrm>
            <a:off x="2286000" y="1019799"/>
            <a:ext cx="4572000" cy="342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3"/>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a:t>RL-Cool-Example</a:t>
            </a:r>
            <a:endParaRPr b="0" i="0" sz="2600" u="none" cap="none" strike="noStrike">
              <a:solidFill>
                <a:srgbClr val="1A1A1A"/>
              </a:solidFill>
              <a:latin typeface="Arial"/>
              <a:ea typeface="Arial"/>
              <a:cs typeface="Arial"/>
              <a:sym typeface="Arial"/>
            </a:endParaRPr>
          </a:p>
        </p:txBody>
      </p:sp>
      <p:pic>
        <p:nvPicPr>
          <p:cNvPr id="182" name="Google Shape;182;p33" title="0-003-rl-cool-examples.mov">
            <a:hlinkClick r:id="rId3"/>
          </p:cNvPr>
          <p:cNvPicPr preferRelativeResize="0"/>
          <p:nvPr/>
        </p:nvPicPr>
        <p:blipFill rotWithShape="1">
          <a:blip r:embed="rId4">
            <a:alphaModFix/>
          </a:blip>
          <a:srcRect b="0" l="0" r="0" t="0"/>
          <a:stretch/>
        </p:blipFill>
        <p:spPr>
          <a:xfrm>
            <a:off x="2286000" y="1019799"/>
            <a:ext cx="4572000" cy="3429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4"/>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a:t>助教講給你聽</a:t>
            </a:r>
            <a:endParaRPr b="0" i="0" sz="2600" u="none" cap="none" strike="noStrike">
              <a:solidFill>
                <a:srgbClr val="1A1A1A"/>
              </a:solidFill>
              <a:latin typeface="Arial"/>
              <a:ea typeface="Arial"/>
              <a:cs typeface="Arial"/>
              <a:sym typeface="Arial"/>
            </a:endParaRPr>
          </a:p>
        </p:txBody>
      </p:sp>
      <p:pic>
        <p:nvPicPr>
          <p:cNvPr id="188" name="Google Shape;188;p34" title="S1 1 Introduction p5">
            <a:hlinkClick r:id="rId3"/>
          </p:cNvPr>
          <p:cNvPicPr preferRelativeResize="0"/>
          <p:nvPr/>
        </p:nvPicPr>
        <p:blipFill rotWithShape="1">
          <a:blip r:embed="rId4">
            <a:alphaModFix/>
          </a:blip>
          <a:srcRect b="0" l="0" r="0" t="0"/>
          <a:stretch/>
        </p:blipFill>
        <p:spPr>
          <a:xfrm>
            <a:off x="2286000" y="1009650"/>
            <a:ext cx="4572000" cy="342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